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6" r:id="rId2"/>
    <p:sldId id="256" r:id="rId3"/>
    <p:sldId id="263" r:id="rId4"/>
    <p:sldId id="261" r:id="rId5"/>
    <p:sldId id="257" r:id="rId6"/>
    <p:sldId id="264" r:id="rId7"/>
    <p:sldId id="259" r:id="rId8"/>
    <p:sldId id="260" r:id="rId9"/>
    <p:sldId id="265" r:id="rId1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0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DDC3EB-85C4-4A61-962A-AE6CCD725D12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4688E5-EBC8-483F-992A-1646FB58319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2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679407" cy="17931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AU" dirty="0" smtClean="0"/>
              <a:t>VOCATIONAL JOURNEYS OF AUSTRALIA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640960" cy="1728192"/>
          </a:xfrm>
        </p:spPr>
        <p:txBody>
          <a:bodyPr>
            <a:noAutofit/>
          </a:bodyPr>
          <a:lstStyle/>
          <a:p>
            <a:pPr algn="ctr"/>
            <a:r>
              <a:rPr lang="en-AU" sz="5400" b="1" dirty="0" smtClean="0"/>
              <a:t>The Marist Association </a:t>
            </a:r>
          </a:p>
          <a:p>
            <a:pPr algn="ctr"/>
            <a:r>
              <a:rPr lang="en-AU" sz="5400" b="1" dirty="0" smtClean="0"/>
              <a:t>Of</a:t>
            </a:r>
          </a:p>
          <a:p>
            <a:pPr algn="ctr"/>
            <a:r>
              <a:rPr lang="en-AU" sz="5400" b="1" dirty="0" smtClean="0"/>
              <a:t> St Marcellin Champagnat </a:t>
            </a:r>
          </a:p>
          <a:p>
            <a:pPr algn="ctr"/>
            <a:r>
              <a:rPr lang="en-AU" sz="2000" b="1" dirty="0" smtClean="0"/>
              <a:t>“Sharing in Mary’s work of bringing Christ – life to birth” (WFTR, </a:t>
            </a:r>
            <a:r>
              <a:rPr lang="en-AU" sz="2800" b="1" dirty="0" smtClean="0"/>
              <a:t>11</a:t>
            </a:r>
            <a:r>
              <a:rPr lang="en-AU" sz="2000" b="1" dirty="0" smtClean="0"/>
              <a:t>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78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0543"/>
            <a:ext cx="8523551" cy="600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60" y="2420887"/>
            <a:ext cx="3335337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852936"/>
            <a:ext cx="18954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5492" y="105273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Australian Marist Community</a:t>
            </a:r>
            <a:endParaRPr lang="en-A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78074"/>
            <a:ext cx="2014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Century Gothic" panose="020B0502020202020204" pitchFamily="34" charset="0"/>
              </a:rPr>
              <a:t>All who are in some way connected to Marist life and mission</a:t>
            </a:r>
            <a:r>
              <a:rPr lang="en-AU" dirty="0" smtClean="0">
                <a:latin typeface="Century Gothic" panose="020B0502020202020204" pitchFamily="34" charset="0"/>
              </a:rPr>
              <a:t>… All people working in, or otherwise engaged with Marist ministries across Australia and Young Marists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1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817487"/>
            <a:ext cx="19018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n-AU" sz="4400" dirty="0"/>
              <a:t>The Marist Association:</a:t>
            </a:r>
            <a:br>
              <a:rPr lang="en-AU" sz="4400" dirty="0"/>
            </a:br>
            <a:r>
              <a:rPr lang="en-AU" sz="4400" dirty="0" smtClean="0"/>
              <a:t>Members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39248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Anyone with a Marist </a:t>
            </a:r>
            <a:r>
              <a:rPr lang="en-US" sz="2400" b="1" dirty="0"/>
              <a:t>heart</a:t>
            </a:r>
            <a:r>
              <a:rPr lang="en-US" sz="2400" b="1" dirty="0" smtClean="0"/>
              <a:t>!</a:t>
            </a:r>
          </a:p>
          <a:p>
            <a:pPr lvl="1"/>
            <a:r>
              <a:rPr lang="en-US" sz="2000" b="1" dirty="0" smtClean="0"/>
              <a:t>Br</a:t>
            </a:r>
          </a:p>
          <a:p>
            <a:pPr lvl="1"/>
            <a:r>
              <a:rPr lang="en-US" sz="2000" b="1" dirty="0" err="1" smtClean="0"/>
              <a:t>Mr</a:t>
            </a:r>
            <a:endParaRPr lang="en-US" sz="2000" b="1" dirty="0" smtClean="0"/>
          </a:p>
          <a:p>
            <a:pPr lvl="1"/>
            <a:r>
              <a:rPr lang="en-US" sz="2000" b="1" dirty="0" err="1" smtClean="0"/>
              <a:t>Mrs</a:t>
            </a:r>
            <a:endParaRPr lang="en-US" sz="2000" b="1" dirty="0" smtClean="0"/>
          </a:p>
          <a:p>
            <a:pPr lvl="1"/>
            <a:r>
              <a:rPr lang="en-AU" sz="2000" b="1" dirty="0" err="1" smtClean="0"/>
              <a:t>Mst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Miss</a:t>
            </a:r>
          </a:p>
          <a:p>
            <a:pPr lvl="1"/>
            <a:r>
              <a:rPr lang="en-US" sz="2000" b="1" dirty="0" smtClean="0"/>
              <a:t>Fr</a:t>
            </a:r>
          </a:p>
          <a:p>
            <a:pPr lvl="1"/>
            <a:r>
              <a:rPr lang="en-US" sz="2000" b="1" dirty="0" err="1" smtClean="0"/>
              <a:t>Sr</a:t>
            </a:r>
            <a:r>
              <a:rPr lang="en-US" sz="2000" b="1" dirty="0" smtClean="0"/>
              <a:t> </a:t>
            </a:r>
          </a:p>
          <a:p>
            <a:r>
              <a:rPr lang="en-AU" sz="2400" b="1" dirty="0" smtClean="0"/>
              <a:t>Interested in growing the life and action of the spiritual family that flows from </a:t>
            </a:r>
            <a:r>
              <a:rPr lang="en-AU" sz="2400" b="1" dirty="0" err="1" smtClean="0"/>
              <a:t>Marcellin</a:t>
            </a:r>
            <a:r>
              <a:rPr lang="en-AU" sz="2400" b="1" dirty="0" smtClean="0"/>
              <a:t> Champagnat and the early community of </a:t>
            </a:r>
            <a:r>
              <a:rPr lang="en-AU" sz="2400" b="1" dirty="0"/>
              <a:t>	</a:t>
            </a:r>
            <a:r>
              <a:rPr lang="en-AU" sz="2400" b="1" dirty="0" smtClean="0"/>
              <a:t>        brothers – a new tent!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446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8176" y="4800374"/>
            <a:ext cx="1905824" cy="205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1512168"/>
          </a:xfrm>
        </p:spPr>
        <p:txBody>
          <a:bodyPr>
            <a:normAutofit/>
          </a:bodyPr>
          <a:lstStyle/>
          <a:p>
            <a:pPr algn="l"/>
            <a:r>
              <a:rPr lang="en-AU" sz="4400" dirty="0" smtClean="0"/>
              <a:t>The Marist Association Overview: </a:t>
            </a:r>
            <a:br>
              <a:rPr lang="en-AU" sz="4400" dirty="0" smtClean="0"/>
            </a:br>
            <a:r>
              <a:rPr lang="en-AU" sz="4400" dirty="0" smtClean="0"/>
              <a:t>Purpose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119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b="1" dirty="0" smtClean="0"/>
              <a:t>A framework for fostering relationships and </a:t>
            </a:r>
            <a:r>
              <a:rPr lang="en-AU" sz="2400" b="1" dirty="0"/>
              <a:t>b</a:t>
            </a:r>
            <a:r>
              <a:rPr lang="en-AU" sz="2400" b="1" dirty="0" smtClean="0"/>
              <a:t>elonging between Marists (Brother and Lay) so as to:</a:t>
            </a:r>
            <a:endParaRPr lang="en-US" sz="2400" b="1" dirty="0"/>
          </a:p>
          <a:p>
            <a:r>
              <a:rPr lang="en-US" sz="2400" b="1" dirty="0" smtClean="0"/>
              <a:t>Continue to bring hope </a:t>
            </a:r>
            <a:r>
              <a:rPr lang="en-US" sz="2400" b="1" dirty="0"/>
              <a:t>to young </a:t>
            </a:r>
            <a:r>
              <a:rPr lang="en-US" sz="2400" b="1" dirty="0" smtClean="0"/>
              <a:t>people we serve.</a:t>
            </a:r>
          </a:p>
          <a:p>
            <a:r>
              <a:rPr lang="en-AU" sz="2400" b="1" dirty="0" smtClean="0"/>
              <a:t>Build communion between those who are passionate about Marist spirituality, life and mission.</a:t>
            </a:r>
          </a:p>
          <a:p>
            <a:r>
              <a:rPr lang="en-AU" sz="2400" b="1" dirty="0" smtClean="0"/>
              <a:t>Share responsibility for Marist life and mission.</a:t>
            </a:r>
          </a:p>
          <a:p>
            <a:r>
              <a:rPr lang="en-AU" sz="2400" b="1" dirty="0" smtClean="0"/>
              <a:t>Grow as a spiritual family.</a:t>
            </a:r>
          </a:p>
          <a:p>
            <a:r>
              <a:rPr lang="en-AU" sz="2400" b="1" dirty="0" smtClean="0"/>
              <a:t>Create vitality and viability for Marist mission and life.</a:t>
            </a:r>
          </a:p>
          <a:p>
            <a:r>
              <a:rPr lang="en-AU" sz="2400" b="1" dirty="0" smtClean="0"/>
              <a:t>Deepen our spiritual lives in a Marist way.</a:t>
            </a:r>
            <a:endParaRPr lang="en-US" sz="24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703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en-AU" sz="5400" dirty="0" smtClean="0"/>
              <a:t/>
            </a:r>
            <a:br>
              <a:rPr lang="en-AU" sz="5400" dirty="0" smtClean="0"/>
            </a:br>
            <a:r>
              <a:rPr lang="en-AU" sz="5400" dirty="0"/>
              <a:t/>
            </a:r>
            <a:br>
              <a:rPr lang="en-AU" sz="5400" dirty="0"/>
            </a:br>
            <a:r>
              <a:rPr lang="en-AU" sz="5400" dirty="0" smtClean="0"/>
              <a:t/>
            </a:r>
            <a:br>
              <a:rPr lang="en-AU" sz="5400" dirty="0" smtClean="0"/>
            </a:br>
            <a:r>
              <a:rPr lang="en-AU" sz="5400" dirty="0"/>
              <a:t/>
            </a:r>
            <a:br>
              <a:rPr lang="en-AU" sz="5400" dirty="0"/>
            </a:br>
            <a:r>
              <a:rPr lang="en-AU" sz="5400" dirty="0" smtClean="0"/>
              <a:t/>
            </a:r>
            <a:br>
              <a:rPr lang="en-AU" sz="5400" dirty="0" smtClean="0"/>
            </a:br>
            <a:r>
              <a:rPr lang="en-AU" sz="5400" dirty="0"/>
              <a:t/>
            </a:r>
            <a:br>
              <a:rPr lang="en-AU" sz="5400" dirty="0"/>
            </a:br>
            <a:r>
              <a:rPr lang="en-AU" sz="5400" dirty="0" smtClean="0"/>
              <a:t/>
            </a:r>
            <a:br>
              <a:rPr lang="en-AU" sz="5400" dirty="0" smtClean="0"/>
            </a:br>
            <a:r>
              <a:rPr lang="en-AU" sz="4900" dirty="0" smtClean="0"/>
              <a:t>The Marist Association:</a:t>
            </a:r>
            <a:br>
              <a:rPr lang="en-AU" sz="4900" dirty="0" smtClean="0"/>
            </a:br>
            <a:r>
              <a:rPr lang="en-AU" sz="4900" dirty="0" smtClean="0"/>
              <a:t>Life and Mission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389120"/>
          </a:xfrm>
        </p:spPr>
        <p:txBody>
          <a:bodyPr/>
          <a:lstStyle/>
          <a:p>
            <a:r>
              <a:rPr lang="en-US" sz="2800" b="1" dirty="0"/>
              <a:t>People </a:t>
            </a:r>
            <a:r>
              <a:rPr lang="en-US" sz="2800" b="1" dirty="0" smtClean="0"/>
              <a:t>who promote and support Marist ministries:</a:t>
            </a:r>
            <a:endParaRPr lang="en-US" sz="2800" b="1" dirty="0"/>
          </a:p>
          <a:p>
            <a:pPr marL="1124712" lvl="2" indent="-457200">
              <a:buAutoNum type="arabicPeriod"/>
            </a:pPr>
            <a:r>
              <a:rPr lang="en-US" sz="2800" dirty="0"/>
              <a:t>schools (Marist Schools Australia) </a:t>
            </a:r>
          </a:p>
          <a:p>
            <a:pPr marL="1124712" lvl="2" indent="-457200">
              <a:buAutoNum type="arabicPeriod"/>
            </a:pPr>
            <a:r>
              <a:rPr lang="en-US" sz="2800" dirty="0"/>
              <a:t>youth ministry (Marist Youth Ministry) </a:t>
            </a:r>
          </a:p>
          <a:p>
            <a:pPr marL="1124712" lvl="2" indent="-457200">
              <a:buAutoNum type="arabicPeriod"/>
            </a:pPr>
            <a:r>
              <a:rPr lang="en-US" sz="2800" dirty="0"/>
              <a:t>youth welfare(Marist Youth Care)</a:t>
            </a:r>
          </a:p>
          <a:p>
            <a:pPr marL="1124712" lvl="2" indent="-457200">
              <a:buAutoNum type="arabicPeriod"/>
            </a:pPr>
            <a:r>
              <a:rPr lang="en-US" sz="2800" dirty="0"/>
              <a:t>solidarity (Marist Solidarity</a:t>
            </a:r>
            <a:r>
              <a:rPr lang="en-US" sz="2800" dirty="0" smtClean="0"/>
              <a:t>)</a:t>
            </a:r>
          </a:p>
          <a:p>
            <a:pPr marL="370332" indent="-342900"/>
            <a:r>
              <a:rPr lang="en-AU" sz="2400" b="1" dirty="0" smtClean="0"/>
              <a:t>An Association Council, will be the formal body that carries the canonical responsibility of these ministries.</a:t>
            </a:r>
            <a:endParaRPr lang="en-US" sz="2400" b="1" dirty="0" smtClean="0"/>
          </a:p>
          <a:p>
            <a:pPr marL="27432" indent="0" algn="r">
              <a:buNone/>
            </a:pP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3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n-AU" sz="4400" dirty="0" smtClean="0"/>
              <a:t>The Marist Association: Affirmations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44587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Energy.</a:t>
            </a:r>
          </a:p>
          <a:p>
            <a:r>
              <a:rPr lang="en-US" sz="2400" b="1" dirty="0" smtClean="0"/>
              <a:t>Questions and Conversations.</a:t>
            </a:r>
            <a:endParaRPr lang="en-US" sz="2400" b="1" dirty="0"/>
          </a:p>
          <a:p>
            <a:r>
              <a:rPr lang="en-US" sz="2400" b="1" dirty="0" smtClean="0">
                <a:solidFill>
                  <a:prstClr val="black"/>
                </a:solidFill>
              </a:rPr>
              <a:t>Rapid growth.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4803774"/>
            <a:ext cx="19018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43" y="3789040"/>
            <a:ext cx="5171842" cy="25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n-AU" sz="4400" dirty="0"/>
              <a:t>The Marist Association: 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en-AU" sz="4400" dirty="0" smtClean="0"/>
              <a:t>Challenges </a:t>
            </a:r>
            <a:endParaRPr lang="en-US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89120"/>
          </a:xfrm>
        </p:spPr>
        <p:txBody>
          <a:bodyPr/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evelop appropriate personal formation.</a:t>
            </a:r>
          </a:p>
          <a:p>
            <a:r>
              <a:rPr lang="en-US" sz="2400" b="1" dirty="0" smtClean="0"/>
              <a:t>Remain </a:t>
            </a:r>
            <a:r>
              <a:rPr lang="en-AU" sz="2400" b="1" dirty="0" smtClean="0"/>
              <a:t>faithful to our mission and spirituality.</a:t>
            </a:r>
          </a:p>
          <a:p>
            <a:r>
              <a:rPr lang="en-AU" sz="2400" b="1" dirty="0" smtClean="0"/>
              <a:t>Uphold an all-embracing  and life-giving  culture.</a:t>
            </a:r>
          </a:p>
          <a:p>
            <a:r>
              <a:rPr lang="en-AU" sz="2400" b="1" dirty="0" smtClean="0"/>
              <a:t>Develop  an engaging, active  presence and voice in the Australian Catholic Church.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59" y="4803775"/>
            <a:ext cx="19018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51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5400" dirty="0" smtClean="0"/>
              <a:t/>
            </a:r>
            <a:br>
              <a:rPr lang="en-AU" sz="5400" dirty="0" smtClean="0"/>
            </a:br>
            <a:r>
              <a:rPr lang="en-AU" sz="5400" dirty="0" smtClean="0"/>
              <a:t>The </a:t>
            </a:r>
            <a:r>
              <a:rPr lang="en-AU" sz="5400" dirty="0"/>
              <a:t>Marist Association: </a:t>
            </a:r>
            <a:r>
              <a:rPr lang="en-AU" dirty="0" smtClean="0"/>
              <a:t>Questions…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87" y="4803470"/>
            <a:ext cx="1902117" cy="20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83706"/>
            <a:ext cx="4176464" cy="38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83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534</TotalTime>
  <Words>282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Constantia</vt:lpstr>
      <vt:lpstr>Wingdings 2</vt:lpstr>
      <vt:lpstr>Flow</vt:lpstr>
      <vt:lpstr>PowerPoint Presentation</vt:lpstr>
      <vt:lpstr>VOCATIONAL JOURNEYS OF AUSTRALIA</vt:lpstr>
      <vt:lpstr>PowerPoint Presentation</vt:lpstr>
      <vt:lpstr>The Marist Association: Members</vt:lpstr>
      <vt:lpstr>The Marist Association Overview:  Purpose</vt:lpstr>
      <vt:lpstr>       The Marist Association: Life and Mission</vt:lpstr>
      <vt:lpstr>The Marist Association: Affirmations</vt:lpstr>
      <vt:lpstr>The Marist Association:  Challenges </vt:lpstr>
      <vt:lpstr> The Marist Association: Questions…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MARIST ASSOCIATION</dc:title>
  <dc:creator>login</dc:creator>
  <cp:lastModifiedBy>Sharon</cp:lastModifiedBy>
  <cp:revision>37</cp:revision>
  <cp:lastPrinted>2015-04-28T02:55:56Z</cp:lastPrinted>
  <dcterms:created xsi:type="dcterms:W3CDTF">2015-04-17T02:01:27Z</dcterms:created>
  <dcterms:modified xsi:type="dcterms:W3CDTF">2015-05-25T11:03:59Z</dcterms:modified>
</cp:coreProperties>
</file>