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4" r:id="rId4"/>
    <p:sldId id="257" r:id="rId5"/>
    <p:sldId id="266" r:id="rId6"/>
    <p:sldId id="263" r:id="rId7"/>
    <p:sldId id="270" r:id="rId8"/>
    <p:sldId id="271" r:id="rId9"/>
    <p:sldId id="267" r:id="rId10"/>
    <p:sldId id="260" r:id="rId11"/>
    <p:sldId id="258" r:id="rId12"/>
    <p:sldId id="269" r:id="rId13"/>
    <p:sldId id="268" r:id="rId14"/>
    <p:sldId id="259" r:id="rId1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9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C458BCF8-AC9B-47A9-B677-FCD90E2A0CDF}" type="datetimeFigureOut">
              <a:rPr lang="es-CL" smtClean="0"/>
              <a:t>16-06-2015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BC90E28-4A54-4950-9083-C972664F1264}" type="slidenum">
              <a:rPr lang="es-CL" smtClean="0"/>
              <a:t>‹Nº›</a:t>
            </a:fld>
            <a:endParaRPr lang="es-CL"/>
          </a:p>
        </p:txBody>
      </p:sp>
    </p:spTree>
    <p:extLst>
      <p:ext uri="{BB962C8B-B14F-4D97-AF65-F5344CB8AC3E}">
        <p14:creationId xmlns:p14="http://schemas.microsoft.com/office/powerpoint/2010/main" val="143927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458BCF8-AC9B-47A9-B677-FCD90E2A0CDF}" type="datetimeFigureOut">
              <a:rPr lang="es-CL" smtClean="0"/>
              <a:t>16-06-2015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BC90E28-4A54-4950-9083-C972664F1264}" type="slidenum">
              <a:rPr lang="es-CL" smtClean="0"/>
              <a:t>‹Nº›</a:t>
            </a:fld>
            <a:endParaRPr lang="es-CL"/>
          </a:p>
        </p:txBody>
      </p:sp>
    </p:spTree>
    <p:extLst>
      <p:ext uri="{BB962C8B-B14F-4D97-AF65-F5344CB8AC3E}">
        <p14:creationId xmlns:p14="http://schemas.microsoft.com/office/powerpoint/2010/main" val="4069591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458BCF8-AC9B-47A9-B677-FCD90E2A0CDF}" type="datetimeFigureOut">
              <a:rPr lang="es-CL" smtClean="0"/>
              <a:t>16-06-2015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BC90E28-4A54-4950-9083-C972664F1264}" type="slidenum">
              <a:rPr lang="es-CL" smtClean="0"/>
              <a:t>‹Nº›</a:t>
            </a:fld>
            <a:endParaRPr lang="es-CL"/>
          </a:p>
        </p:txBody>
      </p:sp>
    </p:spTree>
    <p:extLst>
      <p:ext uri="{BB962C8B-B14F-4D97-AF65-F5344CB8AC3E}">
        <p14:creationId xmlns:p14="http://schemas.microsoft.com/office/powerpoint/2010/main" val="185781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458BCF8-AC9B-47A9-B677-FCD90E2A0CDF}" type="datetimeFigureOut">
              <a:rPr lang="es-CL" smtClean="0"/>
              <a:t>16-06-2015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BC90E28-4A54-4950-9083-C972664F1264}" type="slidenum">
              <a:rPr lang="es-CL" smtClean="0"/>
              <a:t>‹Nº›</a:t>
            </a:fld>
            <a:endParaRPr lang="es-CL"/>
          </a:p>
        </p:txBody>
      </p:sp>
    </p:spTree>
    <p:extLst>
      <p:ext uri="{BB962C8B-B14F-4D97-AF65-F5344CB8AC3E}">
        <p14:creationId xmlns:p14="http://schemas.microsoft.com/office/powerpoint/2010/main" val="9804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458BCF8-AC9B-47A9-B677-FCD90E2A0CDF}" type="datetimeFigureOut">
              <a:rPr lang="es-CL" smtClean="0"/>
              <a:t>16-06-2015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BC90E28-4A54-4950-9083-C972664F1264}" type="slidenum">
              <a:rPr lang="es-CL" smtClean="0"/>
              <a:t>‹Nº›</a:t>
            </a:fld>
            <a:endParaRPr lang="es-CL"/>
          </a:p>
        </p:txBody>
      </p:sp>
    </p:spTree>
    <p:extLst>
      <p:ext uri="{BB962C8B-B14F-4D97-AF65-F5344CB8AC3E}">
        <p14:creationId xmlns:p14="http://schemas.microsoft.com/office/powerpoint/2010/main" val="333116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C458BCF8-AC9B-47A9-B677-FCD90E2A0CDF}" type="datetimeFigureOut">
              <a:rPr lang="es-CL" smtClean="0"/>
              <a:t>16-06-2015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BC90E28-4A54-4950-9083-C972664F1264}" type="slidenum">
              <a:rPr lang="es-CL" smtClean="0"/>
              <a:t>‹Nº›</a:t>
            </a:fld>
            <a:endParaRPr lang="es-CL"/>
          </a:p>
        </p:txBody>
      </p:sp>
    </p:spTree>
    <p:extLst>
      <p:ext uri="{BB962C8B-B14F-4D97-AF65-F5344CB8AC3E}">
        <p14:creationId xmlns:p14="http://schemas.microsoft.com/office/powerpoint/2010/main" val="88642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C458BCF8-AC9B-47A9-B677-FCD90E2A0CDF}" type="datetimeFigureOut">
              <a:rPr lang="es-CL" smtClean="0"/>
              <a:t>16-06-2015</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2BC90E28-4A54-4950-9083-C972664F1264}" type="slidenum">
              <a:rPr lang="es-CL" smtClean="0"/>
              <a:t>‹Nº›</a:t>
            </a:fld>
            <a:endParaRPr lang="es-CL"/>
          </a:p>
        </p:txBody>
      </p:sp>
    </p:spTree>
    <p:extLst>
      <p:ext uri="{BB962C8B-B14F-4D97-AF65-F5344CB8AC3E}">
        <p14:creationId xmlns:p14="http://schemas.microsoft.com/office/powerpoint/2010/main" val="23270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C458BCF8-AC9B-47A9-B677-FCD90E2A0CDF}" type="datetimeFigureOut">
              <a:rPr lang="es-CL" smtClean="0"/>
              <a:t>16-06-2015</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2BC90E28-4A54-4950-9083-C972664F1264}" type="slidenum">
              <a:rPr lang="es-CL" smtClean="0"/>
              <a:t>‹Nº›</a:t>
            </a:fld>
            <a:endParaRPr lang="es-CL"/>
          </a:p>
        </p:txBody>
      </p:sp>
    </p:spTree>
    <p:extLst>
      <p:ext uri="{BB962C8B-B14F-4D97-AF65-F5344CB8AC3E}">
        <p14:creationId xmlns:p14="http://schemas.microsoft.com/office/powerpoint/2010/main" val="345272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458BCF8-AC9B-47A9-B677-FCD90E2A0CDF}" type="datetimeFigureOut">
              <a:rPr lang="es-CL" smtClean="0"/>
              <a:t>16-06-2015</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2BC90E28-4A54-4950-9083-C972664F1264}" type="slidenum">
              <a:rPr lang="es-CL" smtClean="0"/>
              <a:t>‹Nº›</a:t>
            </a:fld>
            <a:endParaRPr lang="es-CL"/>
          </a:p>
        </p:txBody>
      </p:sp>
    </p:spTree>
    <p:extLst>
      <p:ext uri="{BB962C8B-B14F-4D97-AF65-F5344CB8AC3E}">
        <p14:creationId xmlns:p14="http://schemas.microsoft.com/office/powerpoint/2010/main" val="162832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458BCF8-AC9B-47A9-B677-FCD90E2A0CDF}" type="datetimeFigureOut">
              <a:rPr lang="es-CL" smtClean="0"/>
              <a:t>16-06-2015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BC90E28-4A54-4950-9083-C972664F1264}" type="slidenum">
              <a:rPr lang="es-CL" smtClean="0"/>
              <a:t>‹Nº›</a:t>
            </a:fld>
            <a:endParaRPr lang="es-CL"/>
          </a:p>
        </p:txBody>
      </p:sp>
    </p:spTree>
    <p:extLst>
      <p:ext uri="{BB962C8B-B14F-4D97-AF65-F5344CB8AC3E}">
        <p14:creationId xmlns:p14="http://schemas.microsoft.com/office/powerpoint/2010/main" val="88142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458BCF8-AC9B-47A9-B677-FCD90E2A0CDF}" type="datetimeFigureOut">
              <a:rPr lang="es-CL" smtClean="0"/>
              <a:t>16-06-2015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BC90E28-4A54-4950-9083-C972664F1264}" type="slidenum">
              <a:rPr lang="es-CL" smtClean="0"/>
              <a:t>‹Nº›</a:t>
            </a:fld>
            <a:endParaRPr lang="es-CL"/>
          </a:p>
        </p:txBody>
      </p:sp>
    </p:spTree>
    <p:extLst>
      <p:ext uri="{BB962C8B-B14F-4D97-AF65-F5344CB8AC3E}">
        <p14:creationId xmlns:p14="http://schemas.microsoft.com/office/powerpoint/2010/main" val="3730619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8BCF8-AC9B-47A9-B677-FCD90E2A0CDF}" type="datetimeFigureOut">
              <a:rPr lang="es-CL" smtClean="0"/>
              <a:t>16-06-2015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90E28-4A54-4950-9083-C972664F1264}" type="slidenum">
              <a:rPr lang="es-CL" smtClean="0"/>
              <a:t>‹Nº›</a:t>
            </a:fld>
            <a:endParaRPr lang="es-CL"/>
          </a:p>
        </p:txBody>
      </p:sp>
    </p:spTree>
    <p:extLst>
      <p:ext uri="{BB962C8B-B14F-4D97-AF65-F5344CB8AC3E}">
        <p14:creationId xmlns:p14="http://schemas.microsoft.com/office/powerpoint/2010/main" val="414920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66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44624"/>
            <a:ext cx="6095707" cy="6771084"/>
          </a:xfrm>
          <a:prstGeom prst="rect">
            <a:avLst/>
          </a:prstGeom>
        </p:spPr>
        <p:txBody>
          <a:bodyPr wrap="square">
            <a:spAutoFit/>
          </a:bodyPr>
          <a:lstStyle/>
          <a:p>
            <a:r>
              <a:rPr lang="es-ES_tradnl" sz="2800" b="1" dirty="0">
                <a:solidFill>
                  <a:srgbClr val="002060"/>
                </a:solidFill>
              </a:rPr>
              <a:t>Por esta acta, rubricada por nosotros, nos comprometemos irrevocablemente a consagrar nuestras personas y cuanto tenemos, en cuanto nos sea posible, a la Sociedad de la bienaventurada Virgen María. </a:t>
            </a:r>
            <a:endParaRPr lang="es-CL" sz="2800" b="1" dirty="0">
              <a:solidFill>
                <a:srgbClr val="002060"/>
              </a:solidFill>
            </a:endParaRPr>
          </a:p>
          <a:p>
            <a:r>
              <a:rPr lang="es-ES_tradnl" sz="1400" b="1" dirty="0">
                <a:solidFill>
                  <a:srgbClr val="002060"/>
                </a:solidFill>
              </a:rPr>
              <a:t> </a:t>
            </a:r>
            <a:endParaRPr lang="es-CL" sz="1400" b="1" dirty="0">
              <a:solidFill>
                <a:srgbClr val="002060"/>
              </a:solidFill>
            </a:endParaRPr>
          </a:p>
          <a:p>
            <a:r>
              <a:rPr lang="es-ES_tradnl" sz="2800" b="1" dirty="0">
                <a:solidFill>
                  <a:srgbClr val="002060"/>
                </a:solidFill>
              </a:rPr>
              <a:t>Y contraemos este compromiso, no a la ligera, y como niños, ni por motivos terrenos o esperanza de interés temporal, sino seriamente, después de madura reflexión y de habernos asesorado y haberlo sopesado todo ante Dios, y tan sólo para gloria de Dios y honor de María, Madre de Nuestro Señor Jesucristo.</a:t>
            </a:r>
            <a:endParaRPr lang="es-CL" sz="2800" b="1" dirty="0">
              <a:solidFill>
                <a:srgbClr val="002060"/>
              </a:solidFill>
            </a:endParaRPr>
          </a:p>
        </p:txBody>
      </p:sp>
      <p:pic>
        <p:nvPicPr>
          <p:cNvPr id="3" name="2 Imagen"/>
          <p:cNvPicPr>
            <a:picLocks noChangeAspect="1"/>
          </p:cNvPicPr>
          <p:nvPr/>
        </p:nvPicPr>
        <p:blipFill rotWithShape="1">
          <a:blip r:embed="rId2" cstate="print">
            <a:extLst>
              <a:ext uri="{28A0092B-C50C-407E-A947-70E740481C1C}">
                <a14:useLocalDpi xmlns:a14="http://schemas.microsoft.com/office/drawing/2010/main" val="0"/>
              </a:ext>
            </a:extLst>
          </a:blip>
          <a:srcRect l="41272" r="10133"/>
          <a:stretch/>
        </p:blipFill>
        <p:spPr>
          <a:xfrm>
            <a:off x="6275219" y="0"/>
            <a:ext cx="2854036" cy="6858000"/>
          </a:xfrm>
          <a:prstGeom prst="rect">
            <a:avLst/>
          </a:prstGeom>
        </p:spPr>
      </p:pic>
    </p:spTree>
    <p:extLst>
      <p:ext uri="{BB962C8B-B14F-4D97-AF65-F5344CB8AC3E}">
        <p14:creationId xmlns:p14="http://schemas.microsoft.com/office/powerpoint/2010/main" val="1082778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pic>
        <p:nvPicPr>
          <p:cNvPr id="4" name="3 Imagen"/>
          <p:cNvPicPr>
            <a:picLocks noChangeAspect="1"/>
          </p:cNvPicPr>
          <p:nvPr/>
        </p:nvPicPr>
        <p:blipFill rotWithShape="1">
          <a:blip r:embed="rId3" cstate="print">
            <a:extLst>
              <a:ext uri="{28A0092B-C50C-407E-A947-70E740481C1C}">
                <a14:useLocalDpi xmlns:a14="http://schemas.microsoft.com/office/drawing/2010/main" val="0"/>
              </a:ext>
            </a:extLst>
          </a:blip>
          <a:srcRect l="39764" r="19293"/>
          <a:stretch/>
        </p:blipFill>
        <p:spPr>
          <a:xfrm>
            <a:off x="-15164" y="12576"/>
            <a:ext cx="2105892" cy="6858000"/>
          </a:xfrm>
          <a:prstGeom prst="rect">
            <a:avLst/>
          </a:prstGeom>
        </p:spPr>
      </p:pic>
      <p:pic>
        <p:nvPicPr>
          <p:cNvPr id="5" name="4 Imagen"/>
          <p:cNvPicPr>
            <a:picLocks noChangeAspect="1"/>
          </p:cNvPicPr>
          <p:nvPr/>
        </p:nvPicPr>
        <p:blipFill rotWithShape="1">
          <a:blip r:embed="rId4" cstate="print">
            <a:extLst>
              <a:ext uri="{28A0092B-C50C-407E-A947-70E740481C1C}">
                <a14:useLocalDpi xmlns:a14="http://schemas.microsoft.com/office/drawing/2010/main" val="0"/>
              </a:ext>
            </a:extLst>
          </a:blip>
          <a:srcRect l="35919" r="43284"/>
          <a:stretch/>
        </p:blipFill>
        <p:spPr>
          <a:xfrm>
            <a:off x="7020272" y="16590"/>
            <a:ext cx="2144642" cy="6841410"/>
          </a:xfrm>
          <a:prstGeom prst="rect">
            <a:avLst/>
          </a:prstGeom>
        </p:spPr>
      </p:pic>
    </p:spTree>
    <p:extLst>
      <p:ext uri="{BB962C8B-B14F-4D97-AF65-F5344CB8AC3E}">
        <p14:creationId xmlns:p14="http://schemas.microsoft.com/office/powerpoint/2010/main" val="10827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260648"/>
            <a:ext cx="4824536" cy="6555641"/>
          </a:xfrm>
          <a:prstGeom prst="rect">
            <a:avLst/>
          </a:prstGeom>
        </p:spPr>
        <p:txBody>
          <a:bodyPr wrap="square">
            <a:spAutoFit/>
          </a:bodyPr>
          <a:lstStyle/>
          <a:p>
            <a:r>
              <a:rPr lang="es-ES" sz="2800" b="1" smtClean="0">
                <a:solidFill>
                  <a:srgbClr val="002060"/>
                </a:solidFill>
              </a:rPr>
              <a:t>“Prometemos </a:t>
            </a:r>
            <a:r>
              <a:rPr lang="es-ES" sz="2800" b="1" dirty="0">
                <a:solidFill>
                  <a:srgbClr val="002060"/>
                </a:solidFill>
              </a:rPr>
              <a:t>solemnemente que ofrecemos nuestras personas y cuanto nos pertenece para salvar las almas por todos los medios posibles, bajo el nombre </a:t>
            </a:r>
            <a:r>
              <a:rPr lang="es-ES" sz="2800" b="1" dirty="0" err="1">
                <a:solidFill>
                  <a:srgbClr val="002060"/>
                </a:solidFill>
              </a:rPr>
              <a:t>augustísimo</a:t>
            </a:r>
            <a:r>
              <a:rPr lang="es-ES" sz="2800" b="1" dirty="0">
                <a:solidFill>
                  <a:srgbClr val="002060"/>
                </a:solidFill>
              </a:rPr>
              <a:t> de la Virgen María y a través de sus auspicios. </a:t>
            </a:r>
            <a:endParaRPr lang="es-CL" sz="2800" b="1" dirty="0">
              <a:solidFill>
                <a:srgbClr val="002060"/>
              </a:solidFill>
            </a:endParaRPr>
          </a:p>
          <a:p>
            <a:r>
              <a:rPr lang="es-ES" sz="2800" b="1" dirty="0">
                <a:solidFill>
                  <a:srgbClr val="002060"/>
                </a:solidFill>
              </a:rPr>
              <a:t> </a:t>
            </a:r>
            <a:endParaRPr lang="es-CL" sz="2800" b="1" dirty="0">
              <a:solidFill>
                <a:srgbClr val="002060"/>
              </a:solidFill>
            </a:endParaRPr>
          </a:p>
          <a:p>
            <a:r>
              <a:rPr lang="es-ES_tradnl" sz="2800" b="1" dirty="0">
                <a:solidFill>
                  <a:srgbClr val="002060"/>
                </a:solidFill>
              </a:rPr>
              <a:t>Salvo, no obstante, el juicio de los superiores. ¡Alabada sea la santa e inmaculada Concepción de la bienaventurada Virgen María! Así sea." </a:t>
            </a:r>
            <a:endParaRPr lang="es-CL" sz="2800" b="1" dirty="0">
              <a:solidFill>
                <a:srgbClr val="002060"/>
              </a:solidFill>
            </a:endParaRPr>
          </a:p>
        </p:txBody>
      </p:sp>
      <p:pic>
        <p:nvPicPr>
          <p:cNvPr id="3" name="2 Imagen"/>
          <p:cNvPicPr>
            <a:picLocks noChangeAspect="1"/>
          </p:cNvPicPr>
          <p:nvPr/>
        </p:nvPicPr>
        <p:blipFill rotWithShape="1">
          <a:blip r:embed="rId2" cstate="print">
            <a:extLst>
              <a:ext uri="{28A0092B-C50C-407E-A947-70E740481C1C}">
                <a14:useLocalDpi xmlns:a14="http://schemas.microsoft.com/office/drawing/2010/main" val="0"/>
              </a:ext>
            </a:extLst>
          </a:blip>
          <a:srcRect l="50000"/>
          <a:stretch/>
        </p:blipFill>
        <p:spPr>
          <a:xfrm>
            <a:off x="6574094" y="-27291"/>
            <a:ext cx="2571750" cy="6858000"/>
          </a:xfrm>
          <a:prstGeom prst="rect">
            <a:avLst/>
          </a:prstGeom>
        </p:spPr>
      </p:pic>
    </p:spTree>
    <p:extLst>
      <p:ext uri="{BB962C8B-B14F-4D97-AF65-F5344CB8AC3E}">
        <p14:creationId xmlns:p14="http://schemas.microsoft.com/office/powerpoint/2010/main" val="36904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1" y="980728"/>
            <a:ext cx="7776864" cy="4031873"/>
          </a:xfrm>
          <a:prstGeom prst="rect">
            <a:avLst/>
          </a:prstGeom>
          <a:noFill/>
        </p:spPr>
        <p:txBody>
          <a:bodyPr wrap="square" rtlCol="0">
            <a:spAutoFit/>
          </a:bodyPr>
          <a:lstStyle/>
          <a:p>
            <a:r>
              <a:rPr lang="es-CL" sz="3200" b="1" dirty="0" smtClean="0"/>
              <a:t>¿Qué podemos hacer para celebrar este año en la comunidad y en el Sector?</a:t>
            </a:r>
          </a:p>
          <a:p>
            <a:endParaRPr lang="es-CL" sz="3200" b="1" dirty="0" smtClean="0"/>
          </a:p>
          <a:p>
            <a:r>
              <a:rPr lang="es-CL" sz="3200" b="1" dirty="0" smtClean="0"/>
              <a:t>¿Qué aspecto destacar?</a:t>
            </a:r>
          </a:p>
          <a:p>
            <a:endParaRPr lang="es-CL" sz="3200" b="1" dirty="0" smtClean="0"/>
          </a:p>
          <a:p>
            <a:r>
              <a:rPr lang="es-CL" sz="3200" b="1" dirty="0" smtClean="0"/>
              <a:t>¿Fijamos algunos hitos?</a:t>
            </a:r>
          </a:p>
          <a:p>
            <a:endParaRPr lang="es-CL" sz="3200" b="1" dirty="0"/>
          </a:p>
          <a:p>
            <a:r>
              <a:rPr lang="es-CL" sz="3200" b="1" dirty="0" smtClean="0"/>
              <a:t>Lluvia de ideas:</a:t>
            </a:r>
            <a:endParaRPr lang="es-CL" sz="3200" b="1" dirty="0"/>
          </a:p>
        </p:txBody>
      </p:sp>
    </p:spTree>
    <p:extLst>
      <p:ext uri="{BB962C8B-B14F-4D97-AF65-F5344CB8AC3E}">
        <p14:creationId xmlns:p14="http://schemas.microsoft.com/office/powerpoint/2010/main" val="36904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77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726" y="216505"/>
            <a:ext cx="5142359" cy="6524863"/>
          </a:xfrm>
          <a:prstGeom prst="rect">
            <a:avLst/>
          </a:prstGeom>
          <a:noFill/>
        </p:spPr>
        <p:txBody>
          <a:bodyPr wrap="square" lIns="91440" tIns="45720" rIns="91440" bIns="45720">
            <a:spAutoFit/>
          </a:bodyPr>
          <a:lstStyle/>
          <a:p>
            <a:pPr algn="ctr"/>
            <a:r>
              <a:rPr lang="es-ES" sz="6600" b="1" spc="300" dirty="0" smtClean="0">
                <a:ln w="28575" cmpd="sng">
                  <a:solidFill>
                    <a:schemeClr val="bg1"/>
                  </a:solidFill>
                  <a:prstDash val="solid"/>
                  <a:miter lim="800000"/>
                </a:ln>
                <a:solidFill>
                  <a:schemeClr val="accent1">
                    <a:lumMod val="75000"/>
                  </a:schemeClr>
                </a:solidFill>
                <a:effectLst>
                  <a:glow rad="45500">
                    <a:schemeClr val="accent1">
                      <a:satMod val="220000"/>
                      <a:alpha val="35000"/>
                    </a:schemeClr>
                  </a:glow>
                </a:effectLst>
              </a:rPr>
              <a:t>AÑO FOURVIÈRE</a:t>
            </a:r>
          </a:p>
          <a:p>
            <a:pPr algn="ctr"/>
            <a:endParaRPr lang="es-ES" sz="6600" b="1" spc="300" dirty="0">
              <a:ln w="28575" cmpd="sng">
                <a:solidFill>
                  <a:schemeClr val="bg1"/>
                </a:solidFill>
                <a:prstDash val="solid"/>
                <a:miter lim="800000"/>
              </a:ln>
              <a:solidFill>
                <a:schemeClr val="accent1">
                  <a:lumMod val="75000"/>
                </a:schemeClr>
              </a:solidFill>
              <a:effectLst>
                <a:glow rad="45500">
                  <a:schemeClr val="accent1">
                    <a:satMod val="220000"/>
                    <a:alpha val="35000"/>
                  </a:schemeClr>
                </a:glow>
              </a:effectLst>
            </a:endParaRPr>
          </a:p>
          <a:p>
            <a:pPr algn="ctr"/>
            <a:endParaRPr lang="es-ES" sz="6600" b="1" cap="none" spc="300" dirty="0" smtClean="0">
              <a:ln w="28575" cmpd="sng">
                <a:solidFill>
                  <a:schemeClr val="bg1"/>
                </a:solidFill>
                <a:prstDash val="solid"/>
                <a:miter lim="800000"/>
              </a:ln>
              <a:solidFill>
                <a:schemeClr val="accent1">
                  <a:lumMod val="75000"/>
                </a:schemeClr>
              </a:solidFill>
              <a:effectLst>
                <a:glow rad="45500">
                  <a:schemeClr val="accent1">
                    <a:satMod val="220000"/>
                    <a:alpha val="35000"/>
                  </a:schemeClr>
                </a:glow>
              </a:effectLst>
            </a:endParaRPr>
          </a:p>
          <a:p>
            <a:pPr algn="ctr"/>
            <a:endParaRPr lang="es-ES" sz="6600" b="1" spc="300" dirty="0">
              <a:ln w="28575" cmpd="sng">
                <a:solidFill>
                  <a:schemeClr val="bg1"/>
                </a:solidFill>
                <a:prstDash val="solid"/>
                <a:miter lim="800000"/>
              </a:ln>
              <a:solidFill>
                <a:schemeClr val="accent1">
                  <a:lumMod val="75000"/>
                </a:schemeClr>
              </a:solidFill>
              <a:effectLst>
                <a:glow rad="45500">
                  <a:schemeClr val="accent1">
                    <a:satMod val="220000"/>
                    <a:alpha val="35000"/>
                  </a:schemeClr>
                </a:glow>
              </a:effectLst>
            </a:endParaRPr>
          </a:p>
          <a:p>
            <a:pPr algn="ctr"/>
            <a:endParaRPr lang="es-ES" sz="4800" b="1" cap="none" spc="300" dirty="0">
              <a:ln w="28575" cmpd="sng">
                <a:solidFill>
                  <a:schemeClr val="bg1"/>
                </a:solidFill>
                <a:prstDash val="solid"/>
                <a:miter lim="800000"/>
              </a:ln>
              <a:solidFill>
                <a:schemeClr val="accent1">
                  <a:lumMod val="75000"/>
                </a:schemeClr>
              </a:solidFill>
              <a:effectLst>
                <a:glow rad="45500">
                  <a:schemeClr val="accent1">
                    <a:satMod val="220000"/>
                    <a:alpha val="35000"/>
                  </a:schemeClr>
                </a:glow>
              </a:effectLst>
            </a:endParaRPr>
          </a:p>
          <a:p>
            <a:pPr algn="ctr"/>
            <a:r>
              <a:rPr lang="es-ES" sz="4000" b="1" spc="300" dirty="0" smtClean="0">
                <a:ln w="28575" cmpd="sng">
                  <a:solidFill>
                    <a:schemeClr val="bg1"/>
                  </a:solidFill>
                  <a:prstDash val="solid"/>
                  <a:miter lim="800000"/>
                </a:ln>
                <a:solidFill>
                  <a:schemeClr val="accent1">
                    <a:lumMod val="75000"/>
                  </a:schemeClr>
                </a:solidFill>
                <a:effectLst>
                  <a:glow rad="45500">
                    <a:schemeClr val="accent1">
                      <a:satMod val="220000"/>
                      <a:alpha val="35000"/>
                    </a:schemeClr>
                  </a:glow>
                </a:effectLst>
              </a:rPr>
              <a:t>16 de julio 1816</a:t>
            </a:r>
            <a:endParaRPr lang="es-ES" sz="4000" b="1" cap="none" spc="300" dirty="0">
              <a:ln w="28575" cmpd="sng">
                <a:solidFill>
                  <a:schemeClr val="bg1"/>
                </a:solidFill>
                <a:prstDash val="solid"/>
                <a:miter lim="800000"/>
              </a:ln>
              <a:solidFill>
                <a:schemeClr val="accent1">
                  <a:lumMod val="75000"/>
                </a:schemeClr>
              </a:solidFill>
              <a:effectLst>
                <a:glow rad="45500">
                  <a:schemeClr val="accent1">
                    <a:satMod val="220000"/>
                    <a:alpha val="35000"/>
                  </a:schemeClr>
                </a:glow>
              </a:effectLst>
            </a:endParaRPr>
          </a:p>
        </p:txBody>
      </p:sp>
      <p:pic>
        <p:nvPicPr>
          <p:cNvPr id="3" name="2 Imagen"/>
          <p:cNvPicPr>
            <a:picLocks noChangeAspect="1"/>
          </p:cNvPicPr>
          <p:nvPr/>
        </p:nvPicPr>
        <p:blipFill rotWithShape="1">
          <a:blip r:embed="rId2" cstate="print">
            <a:extLst>
              <a:ext uri="{28A0092B-C50C-407E-A947-70E740481C1C}">
                <a14:useLocalDpi xmlns:a14="http://schemas.microsoft.com/office/drawing/2010/main" val="0"/>
              </a:ext>
            </a:extLst>
          </a:blip>
          <a:srcRect r="22088"/>
          <a:stretch/>
        </p:blipFill>
        <p:spPr>
          <a:xfrm>
            <a:off x="5173085" y="0"/>
            <a:ext cx="4007427" cy="6858000"/>
          </a:xfrm>
          <a:prstGeom prst="rect">
            <a:avLst/>
          </a:prstGeom>
        </p:spPr>
      </p:pic>
    </p:spTree>
    <p:extLst>
      <p:ext uri="{BB962C8B-B14F-4D97-AF65-F5344CB8AC3E}">
        <p14:creationId xmlns:p14="http://schemas.microsoft.com/office/powerpoint/2010/main" val="10827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548680"/>
            <a:ext cx="4464496" cy="6124754"/>
          </a:xfrm>
          <a:prstGeom prst="rect">
            <a:avLst/>
          </a:prstGeom>
        </p:spPr>
        <p:txBody>
          <a:bodyPr wrap="square">
            <a:spAutoFit/>
          </a:bodyPr>
          <a:lstStyle/>
          <a:p>
            <a:r>
              <a:rPr lang="es-ES" sz="2800" b="1" dirty="0" smtClean="0"/>
              <a:t>MONTAGNE:</a:t>
            </a:r>
            <a:r>
              <a:rPr lang="es-ES" sz="2800" dirty="0" smtClean="0"/>
              <a:t> </a:t>
            </a:r>
            <a:r>
              <a:rPr lang="es-ES" sz="2800" b="1" dirty="0">
                <a:solidFill>
                  <a:srgbClr val="C00000"/>
                </a:solidFill>
              </a:rPr>
              <a:t>etapa de ver.</a:t>
            </a:r>
            <a:r>
              <a:rPr lang="es-ES" sz="2800" dirty="0">
                <a:solidFill>
                  <a:srgbClr val="C00000"/>
                </a:solidFill>
              </a:rPr>
              <a:t> </a:t>
            </a:r>
            <a:r>
              <a:rPr lang="es-ES" sz="2800" dirty="0"/>
              <a:t>Marcelino tiene una actitud de fe ante la realidad que le interpela: moción del Espíritu Santo</a:t>
            </a:r>
            <a:r>
              <a:rPr lang="es-ES" sz="2800" dirty="0" smtClean="0"/>
              <a:t>.</a:t>
            </a:r>
          </a:p>
          <a:p>
            <a:endParaRPr lang="es-CL" sz="2800" dirty="0"/>
          </a:p>
          <a:p>
            <a:r>
              <a:rPr lang="es-ES" sz="2800" b="1" dirty="0" smtClean="0"/>
              <a:t>FOURVIÈRE:</a:t>
            </a:r>
            <a:r>
              <a:rPr lang="es-ES" sz="2800" dirty="0" smtClean="0"/>
              <a:t> </a:t>
            </a:r>
            <a:r>
              <a:rPr lang="es-ES" sz="2800" b="1" dirty="0">
                <a:solidFill>
                  <a:srgbClr val="C00000"/>
                </a:solidFill>
              </a:rPr>
              <a:t>etapa del juzgar. </a:t>
            </a:r>
            <a:r>
              <a:rPr lang="es-ES" sz="2800" dirty="0"/>
              <a:t>Actitud de esperanza, decisión voluntaria, discernimiento</a:t>
            </a:r>
            <a:r>
              <a:rPr lang="es-ES" sz="2800" dirty="0" smtClean="0"/>
              <a:t>.</a:t>
            </a:r>
          </a:p>
          <a:p>
            <a:endParaRPr lang="es-CL" sz="2800" dirty="0"/>
          </a:p>
          <a:p>
            <a:r>
              <a:rPr lang="es-ES" sz="2800" b="1" dirty="0" smtClean="0"/>
              <a:t>LA VALLA:</a:t>
            </a:r>
            <a:r>
              <a:rPr lang="es-ES" sz="2800" dirty="0" smtClean="0"/>
              <a:t> </a:t>
            </a:r>
            <a:r>
              <a:rPr lang="es-ES" sz="2800" b="1" dirty="0" smtClean="0">
                <a:solidFill>
                  <a:srgbClr val="C00000"/>
                </a:solidFill>
              </a:rPr>
              <a:t>etapa </a:t>
            </a:r>
            <a:r>
              <a:rPr lang="es-ES" sz="2800" b="1" dirty="0">
                <a:solidFill>
                  <a:srgbClr val="C00000"/>
                </a:solidFill>
              </a:rPr>
              <a:t>del actuar. </a:t>
            </a:r>
            <a:r>
              <a:rPr lang="es-ES" sz="2800" dirty="0"/>
              <a:t>Actitud de caridad, apostolado, acción concreta.</a:t>
            </a:r>
            <a:endParaRPr lang="es-CL" sz="2800" dirty="0"/>
          </a:p>
        </p:txBody>
      </p:sp>
      <p:pic>
        <p:nvPicPr>
          <p:cNvPr id="2050" name="Picture 2" descr="D:\Documents\Pictures\Patrimonio Marista\Lugares maristas 2014, Isidro\17.Lyon\DSC038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77" r="21015"/>
          <a:stretch/>
        </p:blipFill>
        <p:spPr bwMode="auto">
          <a:xfrm>
            <a:off x="6156177" y="-1"/>
            <a:ext cx="2987824" cy="689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188640"/>
            <a:ext cx="6912768" cy="1200329"/>
          </a:xfrm>
          <a:prstGeom prst="rect">
            <a:avLst/>
          </a:prstGeom>
        </p:spPr>
        <p:txBody>
          <a:bodyPr wrap="square">
            <a:spAutoFit/>
          </a:bodyPr>
          <a:lstStyle/>
          <a:p>
            <a:pPr algn="ctr"/>
            <a:r>
              <a:rPr lang="es-ES" sz="3200" b="1" dirty="0">
                <a:solidFill>
                  <a:srgbClr val="7E0000"/>
                </a:solidFill>
              </a:rPr>
              <a:t>En </a:t>
            </a:r>
            <a:r>
              <a:rPr lang="es-ES" sz="3200" b="1" dirty="0" err="1">
                <a:solidFill>
                  <a:srgbClr val="7E0000"/>
                </a:solidFill>
              </a:rPr>
              <a:t>Fourvière</a:t>
            </a:r>
            <a:r>
              <a:rPr lang="es-ES" sz="3200" b="1" dirty="0">
                <a:solidFill>
                  <a:srgbClr val="7E0000"/>
                </a:solidFill>
              </a:rPr>
              <a:t> aparece fuerte la palabra </a:t>
            </a:r>
            <a:r>
              <a:rPr lang="es-ES" sz="4000" b="1" dirty="0" smtClean="0">
                <a:solidFill>
                  <a:srgbClr val="7E0000"/>
                </a:solidFill>
              </a:rPr>
              <a:t>MARISTA.</a:t>
            </a:r>
            <a:endParaRPr lang="es-CL" sz="4000" dirty="0">
              <a:solidFill>
                <a:srgbClr val="7E0000"/>
              </a:solidFill>
            </a:endParaRPr>
          </a:p>
        </p:txBody>
      </p:sp>
      <p:sp>
        <p:nvSpPr>
          <p:cNvPr id="4" name="3 Rectángulo"/>
          <p:cNvSpPr/>
          <p:nvPr/>
        </p:nvSpPr>
        <p:spPr>
          <a:xfrm>
            <a:off x="2718048" y="2852936"/>
            <a:ext cx="6318448" cy="3785652"/>
          </a:xfrm>
          <a:prstGeom prst="rect">
            <a:avLst/>
          </a:prstGeom>
        </p:spPr>
        <p:txBody>
          <a:bodyPr wrap="square">
            <a:spAutoFit/>
          </a:bodyPr>
          <a:lstStyle/>
          <a:p>
            <a:r>
              <a:rPr lang="es-ES_tradnl" sz="2400" b="1" dirty="0">
                <a:solidFill>
                  <a:srgbClr val="002060"/>
                </a:solidFill>
              </a:rPr>
              <a:t>Todo a mayor gloria de Dios y honor de María, Madre de Nuestro Señor Jesucristo. </a:t>
            </a:r>
            <a:endParaRPr lang="es-CL" sz="2400" b="1" dirty="0">
              <a:solidFill>
                <a:srgbClr val="002060"/>
              </a:solidFill>
            </a:endParaRPr>
          </a:p>
          <a:p>
            <a:r>
              <a:rPr lang="es-ES_tradnl" sz="2400" b="1" dirty="0">
                <a:solidFill>
                  <a:srgbClr val="002060"/>
                </a:solidFill>
              </a:rPr>
              <a:t> </a:t>
            </a:r>
            <a:endParaRPr lang="es-CL" sz="2400" b="1" dirty="0">
              <a:solidFill>
                <a:srgbClr val="002060"/>
              </a:solidFill>
            </a:endParaRPr>
          </a:p>
          <a:p>
            <a:r>
              <a:rPr lang="es-ES_tradnl" sz="2400" b="1" dirty="0">
                <a:solidFill>
                  <a:srgbClr val="002060"/>
                </a:solidFill>
              </a:rPr>
              <a:t>Nosotros, los infrascritos, queriendo trabajar en la mayor gloria de Dios y de María, Madre de Nuestro Señor Jesucristo, afirmamos y manifestamos que tenemos sincera intención y firme voluntad de consagrarnos, cuando llegue el momento oportuno, a la fundación de la piísima congregación de los Maristas.</a:t>
            </a:r>
            <a:endParaRPr lang="es-CL" sz="2400" b="1" dirty="0">
              <a:solidFill>
                <a:srgbClr val="002060"/>
              </a:solidFill>
            </a:endParaRPr>
          </a:p>
        </p:txBody>
      </p:sp>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l="55926" t="28687" r="8788" b="1701"/>
          <a:stretch/>
        </p:blipFill>
        <p:spPr>
          <a:xfrm>
            <a:off x="208143" y="827141"/>
            <a:ext cx="2221873" cy="5844406"/>
          </a:xfrm>
          <a:prstGeom prst="rect">
            <a:avLst/>
          </a:prstGeom>
        </p:spPr>
      </p:pic>
    </p:spTree>
    <p:extLst>
      <p:ext uri="{BB962C8B-B14F-4D97-AF65-F5344CB8AC3E}">
        <p14:creationId xmlns:p14="http://schemas.microsoft.com/office/powerpoint/2010/main" val="10827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8240" y="116632"/>
            <a:ext cx="4950296" cy="6678751"/>
          </a:xfrm>
          <a:prstGeom prst="rect">
            <a:avLst/>
          </a:prstGeom>
        </p:spPr>
        <p:txBody>
          <a:bodyPr wrap="square">
            <a:spAutoFit/>
          </a:bodyPr>
          <a:lstStyle/>
          <a:p>
            <a:r>
              <a:rPr lang="es-ES" sz="2800" b="1" dirty="0" smtClean="0">
                <a:solidFill>
                  <a:srgbClr val="002060"/>
                </a:solidFill>
              </a:rPr>
              <a:t>RECUERDO HISTÓRICO:</a:t>
            </a:r>
            <a:endParaRPr lang="es-CL" sz="2800" dirty="0" smtClean="0">
              <a:solidFill>
                <a:srgbClr val="002060"/>
              </a:solidFill>
            </a:endParaRPr>
          </a:p>
          <a:p>
            <a:endParaRPr lang="es-ES" dirty="0" smtClean="0">
              <a:solidFill>
                <a:srgbClr val="002060"/>
              </a:solidFill>
            </a:endParaRPr>
          </a:p>
          <a:p>
            <a:r>
              <a:rPr lang="es-ES" sz="2800" dirty="0" smtClean="0">
                <a:solidFill>
                  <a:srgbClr val="002060"/>
                </a:solidFill>
              </a:rPr>
              <a:t>22 </a:t>
            </a:r>
            <a:r>
              <a:rPr lang="es-ES" sz="2800" dirty="0">
                <a:solidFill>
                  <a:srgbClr val="002060"/>
                </a:solidFill>
              </a:rPr>
              <a:t>de julio de 1816: 52 seminaristas ordenados presbíteros, en la capilla del seminario de San </a:t>
            </a:r>
            <a:r>
              <a:rPr lang="es-ES" sz="2800" dirty="0" smtClean="0">
                <a:solidFill>
                  <a:srgbClr val="002060"/>
                </a:solidFill>
              </a:rPr>
              <a:t>Ireneo.</a:t>
            </a:r>
          </a:p>
          <a:p>
            <a:endParaRPr lang="es-ES" dirty="0">
              <a:solidFill>
                <a:srgbClr val="002060"/>
              </a:solidFill>
            </a:endParaRPr>
          </a:p>
          <a:p>
            <a:r>
              <a:rPr lang="es-ES" sz="2800" dirty="0" err="1" smtClean="0">
                <a:solidFill>
                  <a:srgbClr val="002060"/>
                </a:solidFill>
              </a:rPr>
              <a:t>Dom</a:t>
            </a:r>
            <a:r>
              <a:rPr lang="es-ES" sz="2800" dirty="0" smtClean="0">
                <a:solidFill>
                  <a:srgbClr val="002060"/>
                </a:solidFill>
              </a:rPr>
              <a:t> </a:t>
            </a:r>
            <a:r>
              <a:rPr lang="es-ES" sz="2800" dirty="0" err="1">
                <a:solidFill>
                  <a:srgbClr val="002060"/>
                </a:solidFill>
              </a:rPr>
              <a:t>Dubourg</a:t>
            </a:r>
            <a:r>
              <a:rPr lang="es-ES" sz="2800" dirty="0">
                <a:solidFill>
                  <a:srgbClr val="002060"/>
                </a:solidFill>
              </a:rPr>
              <a:t>, obispo que les Ordena. Obispo misionero, recién ordenado obispo, que irá luego a USA. Dos de estos presbíteros irán también allí.</a:t>
            </a:r>
            <a:endParaRPr lang="es-CL" sz="2800" dirty="0">
              <a:solidFill>
                <a:srgbClr val="002060"/>
              </a:solidFill>
            </a:endParaRPr>
          </a:p>
          <a:p>
            <a:endParaRPr lang="es-CL" dirty="0" smtClean="0">
              <a:solidFill>
                <a:srgbClr val="002060"/>
              </a:solidFill>
            </a:endParaRPr>
          </a:p>
          <a:p>
            <a:r>
              <a:rPr lang="es-CL" sz="2800" b="1" dirty="0" smtClean="0">
                <a:solidFill>
                  <a:srgbClr val="002060"/>
                </a:solidFill>
              </a:rPr>
              <a:t>23 </a:t>
            </a:r>
            <a:r>
              <a:rPr lang="es-CL" sz="2800" b="1" dirty="0">
                <a:solidFill>
                  <a:srgbClr val="002060"/>
                </a:solidFill>
              </a:rPr>
              <a:t>de julio de 1816. Algunos de los neo ordenados suben al santuario.</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120468"/>
            <a:ext cx="2232248" cy="3116956"/>
          </a:xfrm>
          <a:prstGeom prst="rect">
            <a:avLst/>
          </a:prstGeom>
        </p:spPr>
      </p:pic>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l="3857" t="3598" r="3624" b="6175"/>
          <a:stretch/>
        </p:blipFill>
        <p:spPr>
          <a:xfrm>
            <a:off x="5508104" y="3338945"/>
            <a:ext cx="3000788" cy="3403880"/>
          </a:xfrm>
          <a:prstGeom prst="rect">
            <a:avLst/>
          </a:prstGeom>
        </p:spPr>
      </p:pic>
    </p:spTree>
    <p:extLst>
      <p:ext uri="{BB962C8B-B14F-4D97-AF65-F5344CB8AC3E}">
        <p14:creationId xmlns:p14="http://schemas.microsoft.com/office/powerpoint/2010/main" val="36904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10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10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0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109057"/>
            <a:ext cx="8352928" cy="5632311"/>
          </a:xfrm>
          <a:prstGeom prst="rect">
            <a:avLst/>
          </a:prstGeom>
        </p:spPr>
        <p:txBody>
          <a:bodyPr wrap="square">
            <a:spAutoFit/>
          </a:bodyPr>
          <a:lstStyle/>
          <a:p>
            <a:r>
              <a:rPr lang="es-CL" sz="2400" b="1" dirty="0">
                <a:solidFill>
                  <a:srgbClr val="002060"/>
                </a:solidFill>
              </a:rPr>
              <a:t>El texto está en primera persona del plural, y es directo, intencionado.</a:t>
            </a:r>
          </a:p>
          <a:p>
            <a:r>
              <a:rPr lang="es-CL" sz="2400" b="1" dirty="0">
                <a:solidFill>
                  <a:srgbClr val="002060"/>
                </a:solidFill>
              </a:rPr>
              <a:t>Nuestro Señor Jesucristo, claramente mencionado.</a:t>
            </a:r>
          </a:p>
          <a:p>
            <a:r>
              <a:rPr lang="es-CL" sz="2400" b="1" dirty="0">
                <a:solidFill>
                  <a:srgbClr val="002060"/>
                </a:solidFill>
              </a:rPr>
              <a:t>La Iglesia y sus autoridades, claramente mencionadas.</a:t>
            </a:r>
          </a:p>
          <a:p>
            <a:r>
              <a:rPr lang="es-CL" sz="2400" b="1" dirty="0">
                <a:solidFill>
                  <a:srgbClr val="002060"/>
                </a:solidFill>
              </a:rPr>
              <a:t>María, mencionada explícitamente.</a:t>
            </a:r>
          </a:p>
          <a:p>
            <a:r>
              <a:rPr lang="es-CL" sz="2400" b="1" dirty="0">
                <a:solidFill>
                  <a:srgbClr val="002060"/>
                </a:solidFill>
              </a:rPr>
              <a:t> </a:t>
            </a:r>
          </a:p>
          <a:p>
            <a:r>
              <a:rPr lang="es-CL" sz="2400" b="1" dirty="0">
                <a:solidFill>
                  <a:srgbClr val="002060"/>
                </a:solidFill>
              </a:rPr>
              <a:t>Hacen promesa de algo que no existe, de un futuro del cual no son dueños, hay una esperanza muy fuerte, sobre todo sabiendo que después de esta promesa irán cada uno a su destino, separados.</a:t>
            </a:r>
          </a:p>
          <a:p>
            <a:r>
              <a:rPr lang="es-CL" sz="2400" b="1" dirty="0">
                <a:solidFill>
                  <a:srgbClr val="002060"/>
                </a:solidFill>
              </a:rPr>
              <a:t> </a:t>
            </a:r>
          </a:p>
          <a:p>
            <a:r>
              <a:rPr lang="es-CL" sz="2400" b="1" dirty="0">
                <a:solidFill>
                  <a:srgbClr val="002060"/>
                </a:solidFill>
              </a:rPr>
              <a:t>El fundador, antes de ir a su destino a La Valla, sube nuevamente a </a:t>
            </a:r>
            <a:r>
              <a:rPr lang="es-CL" sz="2400" b="1" dirty="0" err="1">
                <a:solidFill>
                  <a:srgbClr val="002060"/>
                </a:solidFill>
              </a:rPr>
              <a:t>Fourvière</a:t>
            </a:r>
            <a:r>
              <a:rPr lang="es-CL" sz="2400" b="1" dirty="0">
                <a:solidFill>
                  <a:srgbClr val="002060"/>
                </a:solidFill>
              </a:rPr>
              <a:t>, el 24 de julio, para consagrarse personalmente a María, poniendo en sus manos su ministerio. Menciona claro a María y a su hijo Jesús.</a:t>
            </a:r>
          </a:p>
        </p:txBody>
      </p:sp>
      <p:sp>
        <p:nvSpPr>
          <p:cNvPr id="3" name="2 Rectángulo"/>
          <p:cNvSpPr/>
          <p:nvPr/>
        </p:nvSpPr>
        <p:spPr>
          <a:xfrm>
            <a:off x="395536" y="116632"/>
            <a:ext cx="2241319" cy="646331"/>
          </a:xfrm>
          <a:prstGeom prst="rect">
            <a:avLst/>
          </a:prstGeom>
        </p:spPr>
        <p:txBody>
          <a:bodyPr wrap="none">
            <a:spAutoFit/>
          </a:bodyPr>
          <a:lstStyle/>
          <a:p>
            <a:r>
              <a:rPr lang="es-CL" sz="3600" b="1" dirty="0" smtClean="0">
                <a:solidFill>
                  <a:srgbClr val="C00000"/>
                </a:solidFill>
              </a:rPr>
              <a:t>PROMESA.</a:t>
            </a:r>
            <a:endParaRPr lang="es-CL" sz="3600" dirty="0">
              <a:solidFill>
                <a:srgbClr val="C00000"/>
              </a:solidFill>
            </a:endParaRPr>
          </a:p>
        </p:txBody>
      </p:sp>
    </p:spTree>
    <p:extLst>
      <p:ext uri="{BB962C8B-B14F-4D97-AF65-F5344CB8AC3E}">
        <p14:creationId xmlns:p14="http://schemas.microsoft.com/office/powerpoint/2010/main" val="10827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1000"/>
                                        <p:tgtEl>
                                          <p:spTgt spid="2">
                                            <p:txEl>
                                              <p:pRg st="7" end="7"/>
                                            </p:txEl>
                                          </p:spTgt>
                                        </p:tgtEl>
                                      </p:cBhvr>
                                    </p:animEffect>
                                    <p:anim calcmode="lin" valueType="num">
                                      <p:cBhvr>
                                        <p:cTn id="4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2204864"/>
            <a:ext cx="4572000" cy="4401205"/>
          </a:xfrm>
          <a:prstGeom prst="rect">
            <a:avLst/>
          </a:prstGeom>
        </p:spPr>
        <p:txBody>
          <a:bodyPr>
            <a:spAutoFit/>
          </a:bodyPr>
          <a:lstStyle/>
          <a:p>
            <a:r>
              <a:rPr lang="es-CL" sz="2800" b="1" dirty="0">
                <a:solidFill>
                  <a:srgbClr val="C00000"/>
                </a:solidFill>
              </a:rPr>
              <a:t>El texto expresa una decisión de grupo, colectiva, no personal</a:t>
            </a:r>
            <a:r>
              <a:rPr lang="es-CL" sz="2800" b="1" dirty="0" smtClean="0">
                <a:solidFill>
                  <a:srgbClr val="C00000"/>
                </a:solidFill>
              </a:rPr>
              <a:t>.</a:t>
            </a:r>
          </a:p>
          <a:p>
            <a:endParaRPr lang="es-CL" sz="2800" b="1" dirty="0">
              <a:solidFill>
                <a:srgbClr val="C00000"/>
              </a:solidFill>
            </a:endParaRPr>
          </a:p>
          <a:p>
            <a:r>
              <a:rPr lang="es-CL" sz="2800" b="1" dirty="0">
                <a:solidFill>
                  <a:srgbClr val="C00000"/>
                </a:solidFill>
              </a:rPr>
              <a:t>El texto fue colocado en un lugar público, de romería, de afluencia del pueblo devoto, de los laicos y laicas. No fue en un lugar privado, clerical o monacal.</a:t>
            </a: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16632"/>
            <a:ext cx="3916246" cy="2707730"/>
          </a:xfrm>
          <a:prstGeom prst="rect">
            <a:avLst/>
          </a:prstGeom>
        </p:spPr>
      </p:pic>
      <p:pic>
        <p:nvPicPr>
          <p:cNvPr id="2" name="1 Imagen"/>
          <p:cNvPicPr>
            <a:picLocks noChangeAspect="1"/>
          </p:cNvPicPr>
          <p:nvPr/>
        </p:nvPicPr>
        <p:blipFill rotWithShape="1">
          <a:blip r:embed="rId3" cstate="print">
            <a:extLst>
              <a:ext uri="{28A0092B-C50C-407E-A947-70E740481C1C}">
                <a14:useLocalDpi xmlns:a14="http://schemas.microsoft.com/office/drawing/2010/main" val="0"/>
              </a:ext>
            </a:extLst>
          </a:blip>
          <a:srcRect l="26363" b="3140"/>
          <a:stretch/>
        </p:blipFill>
        <p:spPr>
          <a:xfrm>
            <a:off x="5076057" y="2924944"/>
            <a:ext cx="3888432" cy="3836074"/>
          </a:xfrm>
          <a:prstGeom prst="rect">
            <a:avLst/>
          </a:prstGeom>
        </p:spPr>
      </p:pic>
    </p:spTree>
    <p:extLst>
      <p:ext uri="{BB962C8B-B14F-4D97-AF65-F5344CB8AC3E}">
        <p14:creationId xmlns:p14="http://schemas.microsoft.com/office/powerpoint/2010/main" val="341241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16632"/>
            <a:ext cx="7056784" cy="6678751"/>
          </a:xfrm>
          <a:prstGeom prst="rect">
            <a:avLst/>
          </a:prstGeom>
        </p:spPr>
        <p:txBody>
          <a:bodyPr wrap="square">
            <a:spAutoFit/>
          </a:bodyPr>
          <a:lstStyle/>
          <a:p>
            <a:r>
              <a:rPr lang="es-CL" sz="2800" b="1" dirty="0">
                <a:solidFill>
                  <a:srgbClr val="C00000"/>
                </a:solidFill>
              </a:rPr>
              <a:t>Expectativa de trabajo pastoral inminente.</a:t>
            </a:r>
          </a:p>
          <a:p>
            <a:endParaRPr lang="es-CL" sz="1600" b="1" dirty="0" smtClean="0">
              <a:solidFill>
                <a:srgbClr val="C00000"/>
              </a:solidFill>
            </a:endParaRPr>
          </a:p>
          <a:p>
            <a:r>
              <a:rPr lang="es-CL" sz="2800" b="1" dirty="0" smtClean="0">
                <a:solidFill>
                  <a:srgbClr val="C00000"/>
                </a:solidFill>
              </a:rPr>
              <a:t>Testigos </a:t>
            </a:r>
            <a:r>
              <a:rPr lang="es-CL" sz="2800" b="1" dirty="0">
                <a:solidFill>
                  <a:srgbClr val="C00000"/>
                </a:solidFill>
              </a:rPr>
              <a:t>de grandes transformación social, política y religiosa de la Francia de esa época.</a:t>
            </a:r>
          </a:p>
          <a:p>
            <a:endParaRPr lang="es-CL" sz="1600" b="1" dirty="0" smtClean="0">
              <a:solidFill>
                <a:srgbClr val="C00000"/>
              </a:solidFill>
            </a:endParaRPr>
          </a:p>
          <a:p>
            <a:r>
              <a:rPr lang="es-CL" sz="2800" b="1" dirty="0" smtClean="0">
                <a:solidFill>
                  <a:srgbClr val="C00000"/>
                </a:solidFill>
              </a:rPr>
              <a:t>Entusiasmo </a:t>
            </a:r>
            <a:r>
              <a:rPr lang="es-CL" sz="2800" b="1" dirty="0">
                <a:solidFill>
                  <a:srgbClr val="C00000"/>
                </a:solidFill>
              </a:rPr>
              <a:t>y deseo de ayudar en la restauración de la Iglesia.</a:t>
            </a:r>
          </a:p>
          <a:p>
            <a:endParaRPr lang="es-CL" sz="1600" b="1" dirty="0" smtClean="0">
              <a:solidFill>
                <a:srgbClr val="C00000"/>
              </a:solidFill>
            </a:endParaRPr>
          </a:p>
          <a:p>
            <a:r>
              <a:rPr lang="es-CL" sz="2800" b="1" dirty="0" smtClean="0">
                <a:solidFill>
                  <a:srgbClr val="C00000"/>
                </a:solidFill>
              </a:rPr>
              <a:t>Como </a:t>
            </a:r>
            <a:r>
              <a:rPr lang="es-CL" sz="2800" b="1" dirty="0">
                <a:solidFill>
                  <a:srgbClr val="C00000"/>
                </a:solidFill>
              </a:rPr>
              <a:t>en los inicios de la Iglesia María estaba presente, también en estos últimos tiempos, María está presente en lo que está pasando ahora en la Iglesia y la sociedad…</a:t>
            </a:r>
          </a:p>
          <a:p>
            <a:r>
              <a:rPr lang="es-CL" sz="2800" b="1" dirty="0">
                <a:solidFill>
                  <a:srgbClr val="C00000"/>
                </a:solidFill>
              </a:rPr>
              <a:t>Napoleón había sido derrotado el año anterior.</a:t>
            </a:r>
          </a:p>
          <a:p>
            <a:endParaRPr lang="es-CL" sz="1600" b="1" dirty="0" smtClean="0">
              <a:solidFill>
                <a:srgbClr val="C00000"/>
              </a:solidFill>
            </a:endParaRPr>
          </a:p>
          <a:p>
            <a:r>
              <a:rPr lang="es-CL" sz="2800" b="1" dirty="0" smtClean="0">
                <a:solidFill>
                  <a:srgbClr val="C00000"/>
                </a:solidFill>
              </a:rPr>
              <a:t>Están </a:t>
            </a:r>
            <a:r>
              <a:rPr lang="es-CL" sz="2800" b="1" dirty="0">
                <a:solidFill>
                  <a:srgbClr val="C00000"/>
                </a:solidFill>
              </a:rPr>
              <a:t>pensando en algo nuevo cuando hacen la promesa.</a:t>
            </a: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r="22449"/>
          <a:stretch/>
        </p:blipFill>
        <p:spPr>
          <a:xfrm>
            <a:off x="7058076" y="0"/>
            <a:ext cx="2085923" cy="3645024"/>
          </a:xfrm>
          <a:prstGeom prst="rect">
            <a:avLst/>
          </a:prstGeom>
        </p:spPr>
      </p:pic>
    </p:spTree>
    <p:extLst>
      <p:ext uri="{BB962C8B-B14F-4D97-AF65-F5344CB8AC3E}">
        <p14:creationId xmlns:p14="http://schemas.microsoft.com/office/powerpoint/2010/main" val="334784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0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0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10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a:extLst>
              <a:ext uri="{28A0092B-C50C-407E-A947-70E740481C1C}">
                <a14:useLocalDpi xmlns:a14="http://schemas.microsoft.com/office/drawing/2010/main" val="0"/>
              </a:ext>
            </a:extLst>
          </a:blip>
          <a:srcRect r="39483" b="39174"/>
          <a:stretch/>
        </p:blipFill>
        <p:spPr>
          <a:xfrm>
            <a:off x="-1" y="5675"/>
            <a:ext cx="9237077" cy="6951717"/>
          </a:xfrm>
          <a:prstGeom prst="rect">
            <a:avLst/>
          </a:prstGeom>
        </p:spPr>
      </p:pic>
    </p:spTree>
    <p:extLst>
      <p:ext uri="{BB962C8B-B14F-4D97-AF65-F5344CB8AC3E}">
        <p14:creationId xmlns:p14="http://schemas.microsoft.com/office/powerpoint/2010/main" val="36904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424</Words>
  <Application>Microsoft Office PowerPoint</Application>
  <PresentationFormat>Presentación en pantalla (4:3)</PresentationFormat>
  <Paragraphs>57</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17</cp:revision>
  <dcterms:created xsi:type="dcterms:W3CDTF">2015-06-15T18:59:35Z</dcterms:created>
  <dcterms:modified xsi:type="dcterms:W3CDTF">2015-06-16T15:06:13Z</dcterms:modified>
</cp:coreProperties>
</file>