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7" r:id="rId5"/>
    <p:sldId id="275" r:id="rId6"/>
    <p:sldId id="276" r:id="rId7"/>
    <p:sldId id="260" r:id="rId8"/>
    <p:sldId id="282" r:id="rId9"/>
    <p:sldId id="283" r:id="rId10"/>
    <p:sldId id="281" r:id="rId11"/>
    <p:sldId id="284" r:id="rId12"/>
    <p:sldId id="286" r:id="rId13"/>
    <p:sldId id="287" r:id="rId14"/>
    <p:sldId id="270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9EAA-F4E1-44D7-AFC4-FDBFFB9E7BE0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3694-B3EB-45F6-A7D4-966404FBD2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16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FC98-86DD-4FAA-9384-AB2B210A486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80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6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2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51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42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894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935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4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48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4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0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DF57-BB89-408B-8F93-3E33A9D39F91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27D0-A9DE-4C61-B828-B1B7C7F01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778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88640"/>
            <a:ext cx="40324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AÑO FOURVIÈRE.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Asociados </a:t>
            </a:r>
            <a:r>
              <a:rPr lang="es-ES" sz="2800" b="1" dirty="0"/>
              <a:t>para la misión. Es decir, asociados en torno a la figura de Jesús. </a:t>
            </a:r>
            <a:endParaRPr lang="es-ES" sz="2800" b="1" dirty="0" smtClean="0"/>
          </a:p>
          <a:p>
            <a:endParaRPr lang="es-ES" sz="2800" b="1" dirty="0"/>
          </a:p>
          <a:p>
            <a:r>
              <a:rPr lang="es-ES" sz="2800" b="1" dirty="0" smtClean="0"/>
              <a:t>Por </a:t>
            </a:r>
            <a:r>
              <a:rPr lang="es-ES" sz="2800" b="1" dirty="0"/>
              <a:t>una parte, sin mirar para atrás, ni siendo tampoco aquellos que se separan de Jesús y van a su aire. </a:t>
            </a:r>
            <a:endParaRPr lang="es-CL" sz="2800" b="1" dirty="0"/>
          </a:p>
          <a:p>
            <a:r>
              <a:rPr lang="es-ES" sz="2800" b="1" dirty="0"/>
              <a:t> </a:t>
            </a:r>
            <a:endParaRPr lang="es-CL" sz="2800" b="1" dirty="0"/>
          </a:p>
          <a:p>
            <a:r>
              <a:rPr lang="es-ES" sz="2800" b="1" dirty="0"/>
              <a:t>Sólo el compromiso de todos hará posible UN NUEVO COMIENZO. </a:t>
            </a:r>
            <a:endParaRPr lang="es-CL" sz="2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r="14754"/>
          <a:stretch>
            <a:fillRect/>
          </a:stretch>
        </p:blipFill>
        <p:spPr bwMode="auto">
          <a:xfrm>
            <a:off x="4211960" y="0"/>
            <a:ext cx="2840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5" t="30998" r="8249"/>
          <a:stretch/>
        </p:blipFill>
        <p:spPr>
          <a:xfrm>
            <a:off x="7167570" y="44624"/>
            <a:ext cx="1890000" cy="39604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t="41405" r="48102" b="3711"/>
          <a:stretch/>
        </p:blipFill>
        <p:spPr>
          <a:xfrm>
            <a:off x="7167570" y="4005064"/>
            <a:ext cx="188213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413" y="227013"/>
            <a:ext cx="50228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DONDE HAYA UN NIÑO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Oh Señor, quisiera decirte lo que siento en mí; hoy mi alma quiere pedirte un amor sin fin.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Donde haya un niño quiero hablarle de ti; fue mi Padre Marcelino, quien me lo enseñó así. Una sonrisa humilde, 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sincera y de paz,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es tu palabra viva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que se hace realidad.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UNA LÁGRIMA, LA DE UN NIÑO,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UN LAMENTO A ESCUCHAR.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UN </a:t>
            </a:r>
            <a:r>
              <a:rPr lang="es-ES_tradnl" altLang="es-CL" sz="2400" b="1" dirty="0" smtClean="0">
                <a:ea typeface="Times New Roman" pitchFamily="18" charset="0"/>
                <a:cs typeface="Arial" charset="0"/>
              </a:rPr>
              <a:t>MARISTA, </a:t>
            </a: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UN AMIGO,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 dirty="0">
                <a:ea typeface="Times New Roman" pitchFamily="18" charset="0"/>
                <a:cs typeface="Arial" charset="0"/>
              </a:rPr>
              <a:t>UNA VIDA QUE SE DA.</a:t>
            </a:r>
            <a:endParaRPr lang="es-ES" altLang="es-CL" sz="2400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148263" y="260350"/>
            <a:ext cx="40322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Oh María, mi Buena Madre,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vives junto a mí;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hoy quisiera agradecerte 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el haber dicho "Sí".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Donde haya un niño,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quiero hablarle de ti;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fue mi Padre Marcelino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quien me lo enseñó así.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Una sonrisa humilde,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sincera y de paz,</a:t>
            </a:r>
            <a:endParaRPr lang="es-ES" altLang="es-CL" sz="2400" b="1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es tu palabra viva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CL" sz="2400" b="1">
                <a:ea typeface="Times New Roman" pitchFamily="18" charset="0"/>
                <a:cs typeface="Arial" charset="0"/>
              </a:rPr>
              <a:t>que se hace realidad.</a:t>
            </a:r>
            <a:r>
              <a:rPr lang="es-ES" altLang="es-CL" sz="2400" b="1"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5124" name="Picture 5" descr="vi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868863"/>
            <a:ext cx="1898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0788" y="136012"/>
            <a:ext cx="6313420" cy="6286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Berlin Sans FB Demi" pitchFamily="34" charset="0"/>
              </a:rPr>
              <a:t>La </a:t>
            </a:r>
            <a:r>
              <a:rPr lang="en-GB" dirty="0" err="1" smtClean="0">
                <a:solidFill>
                  <a:schemeClr val="bg1"/>
                </a:solidFill>
                <a:latin typeface="Berlin Sans FB Demi" pitchFamily="34" charset="0"/>
              </a:rPr>
              <a:t>tarea</a:t>
            </a:r>
            <a:r>
              <a:rPr lang="en-GB" dirty="0" smtClean="0">
                <a:solidFill>
                  <a:schemeClr val="bg1"/>
                </a:solidFill>
                <a:latin typeface="Berlin Sans FB Demi" pitchFamily="34" charset="0"/>
              </a:rPr>
              <a:t>:</a:t>
            </a:r>
            <a:endParaRPr lang="en-GB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5" y="764704"/>
            <a:ext cx="6336704" cy="60016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1" indent="-514350">
              <a:buAutoNum type="arabicPeriod"/>
            </a:pP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Lectura del texto que se </a:t>
            </a: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entrega y selección de una parte del mismo.</a:t>
            </a:r>
            <a:endParaRPr lang="es-ES" sz="3200" dirty="0" smtClean="0">
              <a:solidFill>
                <a:srgbClr val="FFFFFF"/>
              </a:solidFill>
              <a:latin typeface="Berlin Sans FB Demi" pitchFamily="34" charset="0"/>
            </a:endParaRPr>
          </a:p>
          <a:p>
            <a:pPr marL="514350" lvl="1" indent="-514350">
              <a:buAutoNum type="arabicPeriod"/>
            </a:pP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Hacer un ejercicio, </a:t>
            </a: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escogiendo el lugar y </a:t>
            </a: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tomándome el tiempo sugerido (1 hora).</a:t>
            </a:r>
            <a:endParaRPr lang="es-ES" sz="3200" dirty="0" smtClean="0">
              <a:solidFill>
                <a:srgbClr val="FFFFFF"/>
              </a:solidFill>
              <a:latin typeface="Berlin Sans FB Demi" pitchFamily="34" charset="0"/>
            </a:endParaRPr>
          </a:p>
          <a:p>
            <a:pPr marL="514350" lvl="1" indent="-514350">
              <a:buAutoNum type="arabicPeriod"/>
            </a:pP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Escribir lo que </a:t>
            </a: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me dejó el ejercicio respondiendo las preguntas seleccionadas.</a:t>
            </a:r>
          </a:p>
          <a:p>
            <a:pPr marL="514350" lvl="1" indent="-514350">
              <a:buAutoNum type="arabicPeriod"/>
            </a:pPr>
            <a:r>
              <a:rPr lang="es-ES" sz="3200" dirty="0" smtClean="0">
                <a:solidFill>
                  <a:srgbClr val="FFFFFF"/>
                </a:solidFill>
                <a:latin typeface="Berlin Sans FB Demi" pitchFamily="34" charset="0"/>
              </a:rPr>
              <a:t>Compartir en la comunidad la experiencia y orar juntos con ella.</a:t>
            </a:r>
            <a:endParaRPr lang="es-ES" sz="3200" dirty="0" smtClean="0">
              <a:solidFill>
                <a:srgbClr val="FFFFFF"/>
              </a:solidFill>
              <a:latin typeface="Berlin Sans FB Dem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r="4478"/>
          <a:stretch/>
        </p:blipFill>
        <p:spPr>
          <a:xfrm>
            <a:off x="6589870" y="2952946"/>
            <a:ext cx="2446626" cy="376056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804248" y="692696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Revisamos el folleto entregado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7020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Fotos\Chile\Pangal, varias\P4060698 Cajón de Flore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5013176"/>
            <a:ext cx="7815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solas, con el que sabemos que nos ama.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2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r="16364"/>
          <a:stretch/>
        </p:blipFill>
        <p:spPr>
          <a:xfrm>
            <a:off x="4499992" y="7793"/>
            <a:ext cx="4644008" cy="686204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2125300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ln>
                  <a:solidFill>
                    <a:srgbClr val="FFFF00"/>
                  </a:solidFill>
                </a:ln>
              </a:rPr>
              <a:t>CON </a:t>
            </a:r>
            <a:r>
              <a:rPr lang="es-CL" sz="4400" b="1" dirty="0" smtClean="0">
                <a:ln>
                  <a:solidFill>
                    <a:srgbClr val="FFFF00"/>
                  </a:solidFill>
                </a:ln>
              </a:rPr>
              <a:t>MARÍA,</a:t>
            </a:r>
          </a:p>
          <a:p>
            <a:pPr algn="ctr"/>
            <a:r>
              <a:rPr lang="es-CL" sz="4400" b="1" dirty="0" smtClean="0">
                <a:ln>
                  <a:solidFill>
                    <a:srgbClr val="FFFF00"/>
                  </a:solidFill>
                </a:ln>
              </a:rPr>
              <a:t>PARA </a:t>
            </a:r>
            <a:r>
              <a:rPr lang="es-CL" sz="4400" b="1" dirty="0">
                <a:ln>
                  <a:solidFill>
                    <a:srgbClr val="FFFF00"/>
                  </a:solidFill>
                </a:ln>
              </a:rPr>
              <a:t>UN NUEVO COMIENZO.</a:t>
            </a:r>
            <a:endParaRPr lang="es-CL" sz="4400" dirty="0">
              <a:ln>
                <a:solidFill>
                  <a:srgbClr val="FFFF00"/>
                </a:solidFill>
              </a:ln>
            </a:endParaRPr>
          </a:p>
          <a:p>
            <a:pPr algn="ctr"/>
            <a:endParaRPr lang="es-CL" sz="3200" b="1" dirty="0" smtClean="0">
              <a:ln>
                <a:solidFill>
                  <a:srgbClr val="FFFF00"/>
                </a:solidFill>
              </a:ln>
            </a:endParaRPr>
          </a:p>
          <a:p>
            <a:pPr algn="ctr"/>
            <a:r>
              <a:rPr lang="es-CL" sz="4400" b="1" dirty="0" smtClean="0">
                <a:ln>
                  <a:solidFill>
                    <a:srgbClr val="C00000"/>
                  </a:solidFill>
                </a:ln>
              </a:rPr>
              <a:t>FOURVIÈRE</a:t>
            </a:r>
            <a:r>
              <a:rPr lang="es-CL" sz="4400" b="1" dirty="0">
                <a:ln>
                  <a:solidFill>
                    <a:srgbClr val="C00000"/>
                  </a:solidFill>
                </a:ln>
              </a:rPr>
              <a:t>: </a:t>
            </a:r>
            <a:r>
              <a:rPr lang="es-CL" sz="4400" b="1" dirty="0">
                <a:ln>
                  <a:solidFill>
                    <a:srgbClr val="FFFF00"/>
                  </a:solidFill>
                </a:ln>
              </a:rPr>
              <a:t>PROMESA RENOVADA.</a:t>
            </a:r>
            <a:endParaRPr lang="es-CL" sz="44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79525" y="44624"/>
            <a:ext cx="7064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3810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camino al Bicentenario Marista.</a:t>
            </a:r>
            <a:endParaRPr lang="es-ES" sz="3600" b="1" cap="none" spc="50" dirty="0">
              <a:ln w="3810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3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r="16364"/>
          <a:stretch/>
        </p:blipFill>
        <p:spPr>
          <a:xfrm>
            <a:off x="4499992" y="7793"/>
            <a:ext cx="4644008" cy="686204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2026583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>
                <a:ln>
                  <a:solidFill>
                    <a:srgbClr val="FFFF00"/>
                  </a:solidFill>
                </a:ln>
              </a:rPr>
              <a:t>Un regalo del Espíritu de Dios:</a:t>
            </a:r>
          </a:p>
          <a:p>
            <a:r>
              <a:rPr lang="es-CL" sz="4000" dirty="0" smtClean="0">
                <a:ln>
                  <a:solidFill>
                    <a:srgbClr val="FFFF00"/>
                  </a:solidFill>
                </a:ln>
              </a:rPr>
              <a:t>FOURVIÈRE, inspiración para…</a:t>
            </a:r>
            <a:endParaRPr lang="es-CL" sz="40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79525" y="44624"/>
            <a:ext cx="7064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3810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camino al Bicentenario Marista.</a:t>
            </a:r>
            <a:endParaRPr lang="es-ES" sz="3600" b="1" cap="none" spc="50" dirty="0">
              <a:ln w="3810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5" y="692696"/>
            <a:ext cx="40324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cap="none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Experiencia de </a:t>
            </a:r>
            <a:r>
              <a:rPr lang="es-ES" sz="3200" b="1" cap="none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retiro</a:t>
            </a:r>
            <a:r>
              <a:rPr lang="es-ES" sz="3200" b="1" spc="50" dirty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3200" b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 la comunidad.</a:t>
            </a:r>
            <a:endParaRPr lang="es-ES" sz="3200" b="1" cap="none" spc="50" dirty="0">
              <a:ln w="28575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4653136"/>
            <a:ext cx="8892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 smtClean="0">
                <a:ln>
                  <a:solidFill>
                    <a:srgbClr val="C00000"/>
                  </a:solidFill>
                </a:ln>
              </a:rPr>
              <a:t>UNA NUEVA RELACIÓN, DE COMUNIÓN, ENTRE LAICOS, LAICAS Y HERMANOS.</a:t>
            </a:r>
            <a:endParaRPr lang="es-CL" sz="4400" b="1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442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95738" y="369888"/>
            <a:ext cx="5256212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ESP</a:t>
            </a:r>
            <a:r>
              <a:rPr lang="es-ES" altLang="es-CL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RITU DE DIOS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L" sz="1600" b="1" dirty="0">
              <a:solidFill>
                <a:srgbClr val="FFFF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Esp</a:t>
            </a:r>
            <a:r>
              <a:rPr lang="es-ES" altLang="es-CL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ritu de Dios, toma mi vida;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toma mi alma; toma mi ser. (2)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L" sz="1600" b="1" dirty="0">
              <a:solidFill>
                <a:srgbClr val="FFFF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Ven, ll</a:t>
            </a:r>
            <a:r>
              <a:rPr lang="es-ES" altLang="es-CL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name;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con tu presencia ll</a:t>
            </a:r>
            <a:r>
              <a:rPr lang="es-ES" altLang="es-CL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name,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con tu poder ll</a:t>
            </a:r>
            <a:r>
              <a:rPr lang="es-ES" altLang="es-CL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name;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con tu bondad. (2)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L" sz="1600" b="1" dirty="0">
              <a:solidFill>
                <a:srgbClr val="FFFF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Si Dios no vive en m</a:t>
            </a:r>
            <a:r>
              <a:rPr lang="es-ES" altLang="es-CL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vivo sin rumbo,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vivo sin calma, vivo sin luz. (2)</a:t>
            </a:r>
            <a:endParaRPr lang="es-ES" altLang="es-CL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2" r="24091"/>
          <a:stretch/>
        </p:blipFill>
        <p:spPr>
          <a:xfrm>
            <a:off x="0" y="-26399"/>
            <a:ext cx="3616374" cy="68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543446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El 23 de julio de 1816, al día siguiente de su ordenación, un grupo de jóvenes </a:t>
            </a:r>
            <a:r>
              <a:rPr lang="es-ES" sz="2800" b="1" dirty="0" smtClean="0"/>
              <a:t>presbíteros, </a:t>
            </a:r>
            <a:r>
              <a:rPr lang="es-ES" sz="2800" b="1" dirty="0"/>
              <a:t>llenos de ilusión, se encamina hacia el Santuario de </a:t>
            </a:r>
            <a:r>
              <a:rPr lang="es-ES" sz="2800" b="1" dirty="0" err="1"/>
              <a:t>Fourvière</a:t>
            </a:r>
            <a:r>
              <a:rPr lang="es-ES" sz="2800" b="1" dirty="0"/>
              <a:t>, en Lyon. </a:t>
            </a:r>
            <a:endParaRPr lang="es-ES" sz="2800" b="1" dirty="0" smtClean="0"/>
          </a:p>
          <a:p>
            <a:endParaRPr lang="es-CL" sz="2800" b="1" dirty="0"/>
          </a:p>
          <a:p>
            <a:r>
              <a:rPr lang="es-ES" sz="2800" b="1" dirty="0"/>
              <a:t>A los pies de Nuestra </a:t>
            </a:r>
            <a:r>
              <a:rPr lang="es-ES" sz="2800" b="1" dirty="0" smtClean="0"/>
              <a:t>Señora </a:t>
            </a:r>
            <a:r>
              <a:rPr lang="es-ES" sz="2800" b="1" dirty="0"/>
              <a:t>hacen su promesa de constituir la Sociedad de María.</a:t>
            </a:r>
            <a:endParaRPr lang="es-CL" sz="2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27756" b="18148"/>
          <a:stretch/>
        </p:blipFill>
        <p:spPr>
          <a:xfrm>
            <a:off x="5220073" y="0"/>
            <a:ext cx="3923928" cy="339037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96" y="3472483"/>
            <a:ext cx="4896544" cy="33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0648"/>
            <a:ext cx="41558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i="1" dirty="0">
                <a:latin typeface="Bradley Hand ITC" panose="03070402050302030203" pitchFamily="66" charset="0"/>
              </a:rPr>
              <a:t>Nosotros, los infrascritos, queriendo trabajar en la mayor gloria de Dios y de María, Madre de Nuestro Señor Jesucristo, afirmamos y manifestamos que tenemos sincera intención y firme voluntad de consagrarnos, cuando llegue el momento oportuno, a la fundación de la </a:t>
            </a:r>
            <a:r>
              <a:rPr lang="es-ES_tradnl" sz="2800" b="1" i="1" dirty="0" err="1">
                <a:latin typeface="Bradley Hand ITC" panose="03070402050302030203" pitchFamily="66" charset="0"/>
              </a:rPr>
              <a:t>piísima</a:t>
            </a:r>
            <a:r>
              <a:rPr lang="es-ES_tradnl" sz="2800" b="1" i="1" dirty="0">
                <a:latin typeface="Bradley Hand ITC" panose="03070402050302030203" pitchFamily="66" charset="0"/>
              </a:rPr>
              <a:t> congregación de los Maristas.</a:t>
            </a:r>
            <a:endParaRPr lang="es-CL" sz="2800" b="1" i="1" dirty="0">
              <a:latin typeface="Bradley Hand ITC" panose="03070402050302030203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327" r="6203" b="5703"/>
          <a:stretch/>
        </p:blipFill>
        <p:spPr>
          <a:xfrm>
            <a:off x="6237877" y="4580058"/>
            <a:ext cx="2798619" cy="216131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4601" r="8512" b="4039"/>
          <a:stretch/>
        </p:blipFill>
        <p:spPr>
          <a:xfrm>
            <a:off x="4211960" y="0"/>
            <a:ext cx="2660073" cy="22444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5730" r="4409" b="4037"/>
          <a:stretch/>
        </p:blipFill>
        <p:spPr>
          <a:xfrm>
            <a:off x="5171614" y="2318467"/>
            <a:ext cx="2784762" cy="221672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3232" r="13108" b="5455"/>
          <a:stretch/>
        </p:blipFill>
        <p:spPr>
          <a:xfrm>
            <a:off x="6923916" y="-17512"/>
            <a:ext cx="2184588" cy="2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28582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Desde el inicio, los primeros maristas imaginan la Sociedad de María como un gran árbol con diferentes ramas: religiosos sacerdotes, religiosos hermanos, religiosas y laicos</a:t>
            </a:r>
            <a:r>
              <a:rPr lang="es-ES" sz="2800" b="1" dirty="0" smtClean="0"/>
              <a:t>.</a:t>
            </a:r>
          </a:p>
          <a:p>
            <a:endParaRPr lang="es-CL" sz="2800" b="1" dirty="0"/>
          </a:p>
          <a:p>
            <a:r>
              <a:rPr lang="es-ES" sz="2800" b="1" dirty="0"/>
              <a:t>El proyecto no obtuvo el reconocimiento eclesial en aquel entonces; quizás la coyuntura histórica no era la adecuada.</a:t>
            </a:r>
            <a:endParaRPr lang="es-CL" sz="28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13906" b="6465"/>
          <a:stretch/>
        </p:blipFill>
        <p:spPr>
          <a:xfrm>
            <a:off x="4716017" y="-20142"/>
            <a:ext cx="4427984" cy="68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r="23259" b="33088"/>
          <a:stretch/>
        </p:blipFill>
        <p:spPr>
          <a:xfrm>
            <a:off x="6753740" y="2043500"/>
            <a:ext cx="2305397" cy="469763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4016" y="58341"/>
            <a:ext cx="6444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Hoy día, las circunstancias son muy distintas. Reconocemos con agradecimiento que el Espíritu Santo ha hecho florecer entre nosotros la vocación laical marista. Miles de laicos y laicas de todo el mundo se sienten llamados a vivir el evangelio a la manera de María, según la tradición del P. Champagnat y de los primeros hermanos. </a:t>
            </a:r>
            <a:endParaRPr lang="es-CL" sz="2800" b="1" dirty="0"/>
          </a:p>
        </p:txBody>
      </p:sp>
      <p:sp>
        <p:nvSpPr>
          <p:cNvPr id="7" name="6 Rectángulo"/>
          <p:cNvSpPr/>
          <p:nvPr/>
        </p:nvSpPr>
        <p:spPr>
          <a:xfrm>
            <a:off x="144016" y="4077072"/>
            <a:ext cx="6444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Los </a:t>
            </a:r>
            <a:r>
              <a:rPr lang="es-ES" sz="2800" b="1" dirty="0"/>
              <a:t>orígenes de la Sociedad de María nos recuerdan que religiosos y laicos estamos asociados para la misión, y llamados a ofrecer el rostro mariano de la Iglesia, con nuestra manera peculiar de ser y de construir Iglesia.</a:t>
            </a:r>
            <a:endParaRPr lang="es-CL" sz="2800" b="1" dirty="0"/>
          </a:p>
        </p:txBody>
      </p:sp>
      <p:pic>
        <p:nvPicPr>
          <p:cNvPr id="8" name="Picture 5" descr="viole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49" y="69670"/>
            <a:ext cx="11953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45077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Nuestro último Capítulo general nos invitaba a una nueva relación entre hermanos y laicos, para servir mejor a la apasionante misión que la Iglesia nos confía. </a:t>
            </a:r>
            <a:endParaRPr lang="es-CL" sz="2800" b="1" dirty="0"/>
          </a:p>
          <a:p>
            <a:pPr lvl="1"/>
            <a:endParaRPr lang="es-ES" sz="1200" b="1" i="1" dirty="0" smtClean="0"/>
          </a:p>
          <a:p>
            <a:pPr lvl="1"/>
            <a:r>
              <a:rPr lang="es-ES" sz="2800" b="1" i="1" dirty="0" smtClean="0"/>
              <a:t>Contemplamos </a:t>
            </a:r>
            <a:r>
              <a:rPr lang="es-ES" sz="2800" b="1" i="1" dirty="0"/>
              <a:t>nuestro futuro marista como una comunión de personas en el carisma de </a:t>
            </a:r>
            <a:r>
              <a:rPr lang="es-ES" sz="2800" b="1" i="1" dirty="0" smtClean="0"/>
              <a:t>Champagnat</a:t>
            </a:r>
            <a:r>
              <a:rPr lang="es-ES" sz="2800" b="1" dirty="0" smtClean="0"/>
              <a:t>.</a:t>
            </a:r>
          </a:p>
          <a:p>
            <a:pPr lvl="1"/>
            <a:endParaRPr lang="es-ES" sz="1200" b="1" dirty="0" smtClean="0"/>
          </a:p>
          <a:p>
            <a:r>
              <a:rPr lang="es-ES" sz="2800" b="1" dirty="0" smtClean="0"/>
              <a:t>Permanecemos</a:t>
            </a:r>
            <a:r>
              <a:rPr lang="es-ES" sz="2800" b="1" dirty="0"/>
              <a:t>, pues, abiertos a la creatividad del Espíritu Santo, que nos puede llevar, quizás, por caminos totalmente insospechados.</a:t>
            </a:r>
            <a:endParaRPr lang="es-CL" sz="2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25051" r="12430" b="20404"/>
          <a:stretch/>
        </p:blipFill>
        <p:spPr>
          <a:xfrm>
            <a:off x="4339805" y="4077072"/>
            <a:ext cx="4696691" cy="27395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53068"/>
            <a:ext cx="4145371" cy="27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710</Words>
  <Application>Microsoft Office PowerPoint</Application>
  <PresentationFormat>Presentación en pantalla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tarea: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35</cp:revision>
  <dcterms:created xsi:type="dcterms:W3CDTF">2015-04-11T15:31:43Z</dcterms:created>
  <dcterms:modified xsi:type="dcterms:W3CDTF">2015-06-16T19:45:51Z</dcterms:modified>
</cp:coreProperties>
</file>