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GT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GT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7498-6EE2-4A09-897A-911928C7DD36}" type="datetimeFigureOut">
              <a:rPr lang="es-GT" smtClean="0"/>
              <a:pPr/>
              <a:t>08/08/2010</a:t>
            </a:fld>
            <a:endParaRPr lang="es-G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62699-0C99-48AC-A646-8ACF4061F9F1}" type="slidenum">
              <a:rPr lang="es-GT" smtClean="0"/>
              <a:pPr/>
              <a:t>‹#›</a:t>
            </a:fld>
            <a:endParaRPr lang="es-G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it-IT" dirty="0"/>
          </a:p>
        </p:txBody>
      </p:sp>
      <p:grpSp>
        <p:nvGrpSpPr>
          <p:cNvPr id="7" name="6 Grupo"/>
          <p:cNvGrpSpPr/>
          <p:nvPr/>
        </p:nvGrpSpPr>
        <p:grpSpPr>
          <a:xfrm>
            <a:off x="374672" y="394528"/>
            <a:ext cx="8459544" cy="6034868"/>
            <a:chOff x="374672" y="394528"/>
            <a:chExt cx="8459544" cy="6034868"/>
          </a:xfrm>
        </p:grpSpPr>
        <p:pic>
          <p:nvPicPr>
            <p:cNvPr id="1026" name="Picture 2" descr="F:\scansione0048.jp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74672" y="394528"/>
              <a:ext cx="8459544" cy="60348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5" name="4 CuadroTexto"/>
            <p:cNvSpPr txBox="1"/>
            <p:nvPr/>
          </p:nvSpPr>
          <p:spPr>
            <a:xfrm>
              <a:off x="528638" y="447675"/>
              <a:ext cx="8143875" cy="830263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4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Showcard Gothic" pitchFamily="82" charset="0"/>
                  <a:cs typeface="+mn-cs"/>
                </a:rPr>
                <a:t>EN TORNO A LA MISMA MESA</a:t>
              </a:r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428625" y="5786438"/>
              <a:ext cx="8286750" cy="55403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t-IT" sz="3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La vocación de los laicos maristas de Champagnat</a:t>
              </a:r>
            </a:p>
          </p:txBody>
        </p:sp>
      </p:grpSp>
    </p:spTree>
  </p:cSld>
  <p:clrMapOvr>
    <a:masterClrMapping/>
  </p:clrMapOvr>
  <p:transition spd="med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214313"/>
            <a:ext cx="9144000" cy="8572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571500" y="428625"/>
            <a:ext cx="4143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 b="1">
                <a:latin typeface="Calibri" pitchFamily="34" charset="0"/>
              </a:rPr>
              <a:t>Capítulo 4: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714612" y="189472"/>
            <a:ext cx="579049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  <a:cs typeface="+mn-cs"/>
              </a:rPr>
              <a:t>LA ESPIRITUALIDAD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571500" y="5786438"/>
            <a:ext cx="7929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i="1">
                <a:latin typeface="Calibri" pitchFamily="34" charset="0"/>
                <a:cs typeface="Arabic Transparent" pitchFamily="2" charset="-78"/>
              </a:rPr>
              <a:t>“Como la savia del árbol; no está a la vista, </a:t>
            </a:r>
          </a:p>
          <a:p>
            <a:pPr algn="ctr"/>
            <a:r>
              <a:rPr lang="en-US" sz="2400" b="1" i="1">
                <a:latin typeface="Calibri" pitchFamily="34" charset="0"/>
                <a:cs typeface="Arabic Transparent" pitchFamily="2" charset="-78"/>
              </a:rPr>
              <a:t>pero sostiene, hace crecer y da fruto.”</a:t>
            </a:r>
          </a:p>
        </p:txBody>
      </p:sp>
      <p:pic>
        <p:nvPicPr>
          <p:cNvPr id="1026" name="Picture 2" descr="D:\DOCUMENTS\Arbol y raic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2613" y="1428750"/>
            <a:ext cx="5524500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allAtOnce"/>
      <p:bldP spid="6" grpId="0" build="allAtOnce"/>
      <p:bldP spid="7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34 Rectángulo"/>
          <p:cNvSpPr/>
          <p:nvPr/>
        </p:nvSpPr>
        <p:spPr>
          <a:xfrm rot="16200000">
            <a:off x="7393782" y="2464594"/>
            <a:ext cx="642937" cy="1571625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4" name="33 Rectángulo"/>
          <p:cNvSpPr/>
          <p:nvPr/>
        </p:nvSpPr>
        <p:spPr>
          <a:xfrm>
            <a:off x="571500" y="2928938"/>
            <a:ext cx="642938" cy="1571625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32 Rectángulo"/>
          <p:cNvSpPr/>
          <p:nvPr/>
        </p:nvSpPr>
        <p:spPr>
          <a:xfrm rot="16200000">
            <a:off x="3464719" y="392906"/>
            <a:ext cx="642938" cy="15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31 Rectángulo"/>
          <p:cNvSpPr/>
          <p:nvPr/>
        </p:nvSpPr>
        <p:spPr>
          <a:xfrm>
            <a:off x="4857750" y="5072063"/>
            <a:ext cx="642938" cy="1571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30 Rectángulo"/>
          <p:cNvSpPr/>
          <p:nvPr/>
        </p:nvSpPr>
        <p:spPr>
          <a:xfrm rot="16200000">
            <a:off x="7393782" y="5179219"/>
            <a:ext cx="642937" cy="15716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0" name="29 Rectángulo"/>
          <p:cNvSpPr/>
          <p:nvPr/>
        </p:nvSpPr>
        <p:spPr>
          <a:xfrm>
            <a:off x="928688" y="500063"/>
            <a:ext cx="642937" cy="15716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" name="28 Rectángulo"/>
          <p:cNvSpPr/>
          <p:nvPr/>
        </p:nvSpPr>
        <p:spPr>
          <a:xfrm rot="16200000">
            <a:off x="1035844" y="5107782"/>
            <a:ext cx="642937" cy="142875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27 Rectángulo"/>
          <p:cNvSpPr/>
          <p:nvPr/>
        </p:nvSpPr>
        <p:spPr>
          <a:xfrm>
            <a:off x="7429500" y="500063"/>
            <a:ext cx="642938" cy="1571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7 Rectángulo"/>
          <p:cNvSpPr/>
          <p:nvPr/>
        </p:nvSpPr>
        <p:spPr>
          <a:xfrm>
            <a:off x="3571868" y="2714620"/>
            <a:ext cx="2096970" cy="193899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VIVIR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EN EL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ESPÍRITU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3357563" y="500063"/>
            <a:ext cx="21431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En Dios</a:t>
            </a:r>
          </a:p>
          <a:p>
            <a:pPr algn="ctr"/>
            <a:r>
              <a:rPr lang="it-IT" sz="2400" b="1">
                <a:latin typeface="Calibri" pitchFamily="34" charset="0"/>
              </a:rPr>
              <a:t>y desde Dios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6215063" y="642938"/>
            <a:ext cx="2428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Desde la raíz, </a:t>
            </a:r>
          </a:p>
          <a:p>
            <a:pPr algn="ctr"/>
            <a:r>
              <a:rPr lang="it-IT" sz="2400" b="1">
                <a:latin typeface="Calibri" pitchFamily="34" charset="0"/>
              </a:rPr>
              <a:t>no sólo desde </a:t>
            </a:r>
          </a:p>
          <a:p>
            <a:pPr algn="ctr"/>
            <a:r>
              <a:rPr lang="it-IT" sz="2400" b="1">
                <a:latin typeface="Calibri" pitchFamily="34" charset="0"/>
              </a:rPr>
              <a:t>la superficie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6786563" y="3071813"/>
            <a:ext cx="207168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Lleva a un </a:t>
            </a:r>
          </a:p>
          <a:p>
            <a:pPr algn="ctr"/>
            <a:r>
              <a:rPr lang="it-IT" sz="2400" b="1">
                <a:latin typeface="Calibri" pitchFamily="34" charset="0"/>
              </a:rPr>
              <a:t>cambio real </a:t>
            </a:r>
          </a:p>
          <a:p>
            <a:pPr algn="ctr"/>
            <a:r>
              <a:rPr lang="it-IT" sz="2400" b="1">
                <a:latin typeface="Calibri" pitchFamily="34" charset="0"/>
              </a:rPr>
              <a:t>de vida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6143625" y="5643563"/>
            <a:ext cx="17145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Práctica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571875" y="5857875"/>
            <a:ext cx="1928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Contagiosa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571500" y="428625"/>
            <a:ext cx="2214563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Nos conecta con las esperanzas </a:t>
            </a:r>
          </a:p>
          <a:p>
            <a:pPr algn="ctr"/>
            <a:r>
              <a:rPr lang="it-IT" sz="2400" b="1">
                <a:latin typeface="Calibri" pitchFamily="34" charset="0"/>
              </a:rPr>
              <a:t>de los niños </a:t>
            </a:r>
          </a:p>
          <a:p>
            <a:pPr algn="ctr"/>
            <a:r>
              <a:rPr lang="it-IT" sz="2400" b="1">
                <a:latin typeface="Calibri" pitchFamily="34" charset="0"/>
              </a:rPr>
              <a:t>y jóvenes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428625" y="3214688"/>
            <a:ext cx="18573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Fácil de dar </a:t>
            </a:r>
          </a:p>
          <a:p>
            <a:pPr algn="ctr"/>
            <a:r>
              <a:rPr lang="it-IT" sz="2400" b="1">
                <a:latin typeface="Calibri" pitchFamily="34" charset="0"/>
              </a:rPr>
              <a:t>y de recibir</a:t>
            </a:r>
          </a:p>
        </p:txBody>
      </p:sp>
      <p:sp>
        <p:nvSpPr>
          <p:cNvPr id="16" name="15 CuadroTexto"/>
          <p:cNvSpPr txBox="1">
            <a:spLocks noChangeArrowheads="1"/>
          </p:cNvSpPr>
          <p:nvPr/>
        </p:nvSpPr>
        <p:spPr bwMode="auto">
          <a:xfrm>
            <a:off x="928688" y="5143500"/>
            <a:ext cx="19288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>
                <a:latin typeface="Calibri" pitchFamily="34" charset="0"/>
              </a:rPr>
              <a:t>Empapa lo cotidiano</a:t>
            </a:r>
          </a:p>
        </p:txBody>
      </p:sp>
      <p:sp>
        <p:nvSpPr>
          <p:cNvPr id="18" name="17 Flecha abajo"/>
          <p:cNvSpPr/>
          <p:nvPr/>
        </p:nvSpPr>
        <p:spPr>
          <a:xfrm>
            <a:off x="4429125" y="4929188"/>
            <a:ext cx="285750" cy="7858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19 Flecha abajo"/>
          <p:cNvSpPr/>
          <p:nvPr/>
        </p:nvSpPr>
        <p:spPr>
          <a:xfrm flipV="1">
            <a:off x="4429125" y="1714500"/>
            <a:ext cx="285750" cy="7858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20 Flecha abajo"/>
          <p:cNvSpPr/>
          <p:nvPr/>
        </p:nvSpPr>
        <p:spPr>
          <a:xfrm rot="5400000" flipH="1" flipV="1">
            <a:off x="6250782" y="3250406"/>
            <a:ext cx="285750" cy="9286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2" name="21 Flecha abajo"/>
          <p:cNvSpPr/>
          <p:nvPr/>
        </p:nvSpPr>
        <p:spPr>
          <a:xfrm rot="5400000">
            <a:off x="2517776" y="3268662"/>
            <a:ext cx="285750" cy="8921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3" name="22 Flecha abajo"/>
          <p:cNvSpPr/>
          <p:nvPr/>
        </p:nvSpPr>
        <p:spPr>
          <a:xfrm rot="18630391">
            <a:off x="6202363" y="4464050"/>
            <a:ext cx="29845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4" name="23 Flecha abajo"/>
          <p:cNvSpPr/>
          <p:nvPr/>
        </p:nvSpPr>
        <p:spPr>
          <a:xfrm rot="3129047">
            <a:off x="2852738" y="4452938"/>
            <a:ext cx="29845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24 Flecha abajo"/>
          <p:cNvSpPr/>
          <p:nvPr/>
        </p:nvSpPr>
        <p:spPr>
          <a:xfrm rot="14256055">
            <a:off x="6078538" y="2284413"/>
            <a:ext cx="29845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25 Flecha abajo"/>
          <p:cNvSpPr/>
          <p:nvPr/>
        </p:nvSpPr>
        <p:spPr>
          <a:xfrm rot="7270823">
            <a:off x="2724150" y="2206625"/>
            <a:ext cx="298450" cy="857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</p:cSld>
  <p:clrMapOvr>
    <a:masterClrMapping/>
  </p:clrMapOvr>
  <p:transition advTm="4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2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3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7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8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9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0000"/>
                            </p:stCondLst>
                            <p:childTnLst>
                              <p:par>
                                <p:cTn id="1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3000"/>
                            </p:stCondLst>
                            <p:childTnLst>
                              <p:par>
                                <p:cTn id="1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34000"/>
                            </p:stCondLst>
                            <p:childTnLst>
                              <p:par>
                                <p:cTn id="1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4" grpId="0" animBg="1"/>
      <p:bldP spid="33" grpId="0" animBg="1"/>
      <p:bldP spid="32" grpId="0" animBg="1"/>
      <p:bldP spid="31" grpId="0" animBg="1"/>
      <p:bldP spid="30" grpId="0" animBg="1"/>
      <p:bldP spid="29" grpId="0" animBg="1"/>
      <p:bldP spid="28" grpId="0" animBg="1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6" grpId="0" build="allAtOnce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285750"/>
            <a:ext cx="9144000" cy="8572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Rectángulo"/>
          <p:cNvSpPr/>
          <p:nvPr/>
        </p:nvSpPr>
        <p:spPr>
          <a:xfrm>
            <a:off x="642910" y="285728"/>
            <a:ext cx="786561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LOS TRES PRIMEROS LUGARES</a:t>
            </a:r>
          </a:p>
        </p:txBody>
      </p:sp>
      <p:sp>
        <p:nvSpPr>
          <p:cNvPr id="2051" name="AutoShape 3"/>
          <p:cNvSpPr>
            <a:spLocks noChangeAspect="1" noChangeArrowheads="1"/>
          </p:cNvSpPr>
          <p:nvPr/>
        </p:nvSpPr>
        <p:spPr bwMode="auto">
          <a:xfrm>
            <a:off x="2071688" y="1847850"/>
            <a:ext cx="4929187" cy="4256088"/>
          </a:xfrm>
          <a:prstGeom prst="triangle">
            <a:avLst>
              <a:gd name="adj" fmla="val 50000"/>
            </a:avLst>
          </a:prstGeom>
          <a:solidFill>
            <a:srgbClr val="33CC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">
              <a:latin typeface="Calibri" pitchFamily="34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2928938" y="1177925"/>
            <a:ext cx="3214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EL PESEBRE</a:t>
            </a:r>
          </a:p>
          <a:p>
            <a:pPr algn="ctr"/>
            <a:r>
              <a:rPr lang="it-IT" sz="2000" b="1">
                <a:latin typeface="Calibri" pitchFamily="34" charset="0"/>
              </a:rPr>
              <a:t>La encarnación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285750" y="5572125"/>
            <a:ext cx="16430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LA CRUZ</a:t>
            </a:r>
          </a:p>
          <a:p>
            <a:pPr algn="ctr"/>
            <a:r>
              <a:rPr lang="it-IT" sz="2000" b="1">
                <a:latin typeface="Calibri" pitchFamily="34" charset="0"/>
              </a:rPr>
              <a:t>Amor hasta el extremo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7143750" y="5561013"/>
            <a:ext cx="1785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LA EUCARISTÍA</a:t>
            </a:r>
          </a:p>
          <a:p>
            <a:pPr algn="ctr"/>
            <a:r>
              <a:rPr lang="it-IT" sz="2000" b="1">
                <a:latin typeface="Calibri" pitchFamily="34" charset="0"/>
              </a:rPr>
              <a:t>El banquete del Reino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3180184" y="3935852"/>
            <a:ext cx="2695225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JESUCRISTO</a:t>
            </a:r>
          </a:p>
        </p:txBody>
      </p:sp>
      <p:pic>
        <p:nvPicPr>
          <p:cNvPr id="17" name="16 Imagen" descr="9. Seguimiento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50" y="1571625"/>
            <a:ext cx="2262188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17 Imagen" descr="91. Nace la luz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29438" y="1571625"/>
            <a:ext cx="1766887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E:\Imágenes del Evangelio\Copia de 29. Emaú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75" y="4714875"/>
            <a:ext cx="3055938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4" grpId="0" build="allAtOnce"/>
      <p:bldP spid="2051" grpId="0" animBg="1"/>
      <p:bldP spid="10" grpId="0" build="allAtOnce"/>
      <p:bldP spid="12" grpId="0" build="allAtOnce"/>
      <p:bldP spid="13" grpId="0" build="allAtOnce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214313"/>
            <a:ext cx="9144000" cy="92868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Rectángulo"/>
          <p:cNvSpPr/>
          <p:nvPr/>
        </p:nvSpPr>
        <p:spPr>
          <a:xfrm>
            <a:off x="2285984" y="214290"/>
            <a:ext cx="426565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COMO MARÍA</a:t>
            </a: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357188" y="1404938"/>
            <a:ext cx="2071687" cy="7080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PRIMERA DISCÍPULA</a:t>
            </a: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331788" y="2346325"/>
            <a:ext cx="2071687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MUJER          LAICA</a:t>
            </a:r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322263" y="3357563"/>
            <a:ext cx="2071687" cy="70802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MARÍA DEL MAGNÍFICAT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322263" y="4357688"/>
            <a:ext cx="2071687" cy="7080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NUESTRA   BUENA MADRE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322263" y="5429250"/>
            <a:ext cx="2071687" cy="101600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ELLA LO HACE TODO ENTRE NOSOTROS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3500438" y="1428750"/>
            <a:ext cx="52149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Calibri" pitchFamily="34" charset="0"/>
              </a:rPr>
              <a:t>Nuestro modelo de seguimiento de Jesús.</a:t>
            </a:r>
          </a:p>
          <a:p>
            <a:r>
              <a:rPr lang="it-IT" sz="1600" b="1">
                <a:latin typeface="Calibri" pitchFamily="34" charset="0"/>
              </a:rPr>
              <a:t>Hacemos presente a Jesús a través de los rasgos de María.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3535363" y="2286000"/>
            <a:ext cx="50006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Calibri" pitchFamily="34" charset="0"/>
              </a:rPr>
              <a:t>Vida sencilla y laboriosa.</a:t>
            </a:r>
          </a:p>
          <a:p>
            <a:r>
              <a:rPr lang="it-IT" sz="1600" b="1">
                <a:latin typeface="Calibri" pitchFamily="34" charset="0"/>
              </a:rPr>
              <a:t>Evangelizamos y educamos con la presencia.</a:t>
            </a:r>
          </a:p>
          <a:p>
            <a:r>
              <a:rPr lang="it-IT" sz="1600" b="1">
                <a:latin typeface="Calibri" pitchFamily="34" charset="0"/>
              </a:rPr>
              <a:t>Signos del rostro materno de la Iglesia.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3524250" y="3370263"/>
            <a:ext cx="4857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Calibri" pitchFamily="34" charset="0"/>
              </a:rPr>
              <a:t>Comprometidos en los procesos </a:t>
            </a:r>
          </a:p>
          <a:p>
            <a:r>
              <a:rPr lang="it-IT" sz="1600" b="1">
                <a:latin typeface="Calibri" pitchFamily="34" charset="0"/>
              </a:rPr>
              <a:t>de liberación de los excluidos.</a:t>
            </a:r>
          </a:p>
        </p:txBody>
      </p:sp>
      <p:sp>
        <p:nvSpPr>
          <p:cNvPr id="14" name="13 CuadroTexto"/>
          <p:cNvSpPr txBox="1">
            <a:spLocks noChangeArrowheads="1"/>
          </p:cNvSpPr>
          <p:nvPr/>
        </p:nvSpPr>
        <p:spPr bwMode="auto">
          <a:xfrm>
            <a:off x="3500438" y="4500563"/>
            <a:ext cx="50466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Calibri" pitchFamily="34" charset="0"/>
              </a:rPr>
              <a:t>Entrañas de misericordia, </a:t>
            </a:r>
          </a:p>
          <a:p>
            <a:r>
              <a:rPr lang="it-IT" sz="1600" b="1">
                <a:latin typeface="Calibri" pitchFamily="34" charset="0"/>
              </a:rPr>
              <a:t>ternura y cercanía.</a:t>
            </a:r>
          </a:p>
        </p:txBody>
      </p:sp>
      <p:sp>
        <p:nvSpPr>
          <p:cNvPr id="15" name="14 CuadroTexto"/>
          <p:cNvSpPr txBox="1">
            <a:spLocks noChangeArrowheads="1"/>
          </p:cNvSpPr>
          <p:nvPr/>
        </p:nvSpPr>
        <p:spPr bwMode="auto">
          <a:xfrm>
            <a:off x="3476625" y="5572125"/>
            <a:ext cx="5024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>
                <a:latin typeface="Calibri" pitchFamily="34" charset="0"/>
              </a:rPr>
              <a:t>María nos centra en Jesús </a:t>
            </a:r>
          </a:p>
          <a:p>
            <a:r>
              <a:rPr lang="it-IT" sz="1600" b="1">
                <a:latin typeface="Calibri" pitchFamily="34" charset="0"/>
              </a:rPr>
              <a:t>y nos sostiene en el camino del Evangelio. </a:t>
            </a:r>
          </a:p>
          <a:p>
            <a:r>
              <a:rPr lang="it-IT" sz="1600" b="1">
                <a:latin typeface="Calibri" pitchFamily="34" charset="0"/>
              </a:rPr>
              <a:t>Total confianza en ella.</a:t>
            </a:r>
          </a:p>
        </p:txBody>
      </p:sp>
      <p:sp>
        <p:nvSpPr>
          <p:cNvPr id="17" name="16 Flecha a la derecha con muesca"/>
          <p:cNvSpPr/>
          <p:nvPr/>
        </p:nvSpPr>
        <p:spPr>
          <a:xfrm>
            <a:off x="2643188" y="1571625"/>
            <a:ext cx="642937" cy="4286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8" name="17 Flecha a la derecha con muesca"/>
          <p:cNvSpPr/>
          <p:nvPr/>
        </p:nvSpPr>
        <p:spPr>
          <a:xfrm>
            <a:off x="2643188" y="2500313"/>
            <a:ext cx="642937" cy="4286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9" name="18 Flecha a la derecha con muesca"/>
          <p:cNvSpPr/>
          <p:nvPr/>
        </p:nvSpPr>
        <p:spPr>
          <a:xfrm>
            <a:off x="2643188" y="3500438"/>
            <a:ext cx="642937" cy="4286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0" name="19 Flecha a la derecha con muesca"/>
          <p:cNvSpPr/>
          <p:nvPr/>
        </p:nvSpPr>
        <p:spPr>
          <a:xfrm>
            <a:off x="2643188" y="4500563"/>
            <a:ext cx="642937" cy="4286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20 Flecha a la derecha con muesca"/>
          <p:cNvSpPr/>
          <p:nvPr/>
        </p:nvSpPr>
        <p:spPr>
          <a:xfrm>
            <a:off x="2643188" y="5643563"/>
            <a:ext cx="642937" cy="428625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2050" name="Picture 2" descr="D:\DOCUMENTS\MIS DIBUJOS\GOYO\OTROS\MARÍA\marr-013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00" y="2428875"/>
            <a:ext cx="15303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7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9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1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3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40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60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80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00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3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build="allAtOnce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/>
      <p:bldP spid="12" grpId="0" build="allAtOnce"/>
      <p:bldP spid="13" grpId="0" build="allAtOnce"/>
      <p:bldP spid="14" grpId="0" build="allAtOnce"/>
      <p:bldP spid="15" grpId="0" build="allAtOnce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Elipse"/>
          <p:cNvSpPr/>
          <p:nvPr/>
        </p:nvSpPr>
        <p:spPr>
          <a:xfrm>
            <a:off x="5429250" y="4643438"/>
            <a:ext cx="2786063" cy="207168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4" name="13 Elipse"/>
          <p:cNvSpPr/>
          <p:nvPr/>
        </p:nvSpPr>
        <p:spPr>
          <a:xfrm>
            <a:off x="1428750" y="5214938"/>
            <a:ext cx="1928813" cy="1285875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" name="4 Rectángulo"/>
          <p:cNvSpPr/>
          <p:nvPr/>
        </p:nvSpPr>
        <p:spPr>
          <a:xfrm>
            <a:off x="0" y="285750"/>
            <a:ext cx="9144000" cy="78581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4" name="3 Rectángulo"/>
          <p:cNvSpPr/>
          <p:nvPr/>
        </p:nvSpPr>
        <p:spPr>
          <a:xfrm>
            <a:off x="928662" y="285728"/>
            <a:ext cx="721697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UN ESTILO PROPIO DE VIDA</a:t>
            </a:r>
          </a:p>
        </p:txBody>
      </p:sp>
      <p:sp>
        <p:nvSpPr>
          <p:cNvPr id="6" name="5 Llamada de flecha hacia abajo"/>
          <p:cNvSpPr/>
          <p:nvPr/>
        </p:nvSpPr>
        <p:spPr>
          <a:xfrm>
            <a:off x="930275" y="1500188"/>
            <a:ext cx="2786063" cy="157162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7" name="6 Llamada de flecha hacia abajo"/>
          <p:cNvSpPr/>
          <p:nvPr/>
        </p:nvSpPr>
        <p:spPr>
          <a:xfrm>
            <a:off x="5357813" y="1500188"/>
            <a:ext cx="2786062" cy="1571625"/>
          </a:xfrm>
          <a:prstGeom prst="downArrowCallou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8" name="7 CuadroTexto"/>
          <p:cNvSpPr txBox="1">
            <a:spLocks noChangeArrowheads="1"/>
          </p:cNvSpPr>
          <p:nvPr/>
        </p:nvSpPr>
        <p:spPr bwMode="auto">
          <a:xfrm>
            <a:off x="989013" y="1643063"/>
            <a:ext cx="2643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EL EJERCICIO DE LA</a:t>
            </a:r>
          </a:p>
          <a:p>
            <a:pPr algn="ctr"/>
            <a:r>
              <a:rPr lang="it-IT" sz="2000" b="1">
                <a:latin typeface="Calibri" pitchFamily="34" charset="0"/>
              </a:rPr>
              <a:t>PRESENCIA DE DIOS</a:t>
            </a: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5453063" y="1714500"/>
            <a:ext cx="2571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>
                <a:latin typeface="Calibri" pitchFamily="34" charset="0"/>
              </a:rPr>
              <a:t>LA SENCILLEZ</a:t>
            </a: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642938" y="3214688"/>
            <a:ext cx="33575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i="1">
                <a:latin typeface="Calibri" pitchFamily="34" charset="0"/>
              </a:rPr>
              <a:t>“A lo largo del día                 nos brota del corazón,           de forma espontánea,            la ACCIÓN DE GRACIAS,          la PETICIÓN y                            el ABANDONO en sus manos”.</a:t>
            </a:r>
          </a:p>
        </p:txBody>
      </p:sp>
      <p:sp>
        <p:nvSpPr>
          <p:cNvPr id="11" name="10 CuadroTexto"/>
          <p:cNvSpPr txBox="1">
            <a:spLocks noChangeArrowheads="1"/>
          </p:cNvSpPr>
          <p:nvPr/>
        </p:nvSpPr>
        <p:spPr bwMode="auto">
          <a:xfrm>
            <a:off x="5000625" y="3214688"/>
            <a:ext cx="37147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 b="1" i="1">
                <a:latin typeface="Calibri" pitchFamily="34" charset="0"/>
              </a:rPr>
              <a:t>“Amados infinitamente por Dios, queremos ser transparentes y que nuestras relaciones humanas sean fraternas y acogedoras”.</a:t>
            </a:r>
          </a:p>
        </p:txBody>
      </p:sp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428750" y="5410200"/>
            <a:ext cx="19288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Calibri" pitchFamily="34" charset="0"/>
              </a:rPr>
              <a:t>MEDIOS</a:t>
            </a:r>
          </a:p>
          <a:p>
            <a:pPr algn="ctr"/>
            <a:r>
              <a:rPr lang="it-IT">
                <a:latin typeface="Calibri" pitchFamily="34" charset="0"/>
              </a:rPr>
              <a:t>Cf. Agua de la roca</a:t>
            </a:r>
          </a:p>
          <a:p>
            <a:pPr algn="ctr"/>
            <a:r>
              <a:rPr lang="it-IT">
                <a:latin typeface="Calibri" pitchFamily="34" charset="0"/>
              </a:rPr>
              <a:t>80 - 87</a:t>
            </a:r>
          </a:p>
        </p:txBody>
      </p:sp>
      <p:sp>
        <p:nvSpPr>
          <p:cNvPr id="13" name="12 CuadroTexto"/>
          <p:cNvSpPr txBox="1">
            <a:spLocks noChangeArrowheads="1"/>
          </p:cNvSpPr>
          <p:nvPr/>
        </p:nvSpPr>
        <p:spPr bwMode="auto">
          <a:xfrm>
            <a:off x="5857875" y="4857750"/>
            <a:ext cx="20002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>
                <a:latin typeface="Calibri" pitchFamily="34" charset="0"/>
              </a:rPr>
              <a:t>Sentido del humor</a:t>
            </a:r>
          </a:p>
          <a:p>
            <a:pPr algn="ctr"/>
            <a:r>
              <a:rPr lang="it-IT">
                <a:latin typeface="Calibri" pitchFamily="34" charset="0"/>
              </a:rPr>
              <a:t>Amor al trabajo:           la  profesión, compromiso por   el Reino.</a:t>
            </a:r>
          </a:p>
          <a:p>
            <a:pPr algn="ctr"/>
            <a:r>
              <a:rPr lang="it-IT">
                <a:latin typeface="Calibri" pitchFamily="34" charset="0"/>
              </a:rPr>
              <a:t>Disponibilidad.</a:t>
            </a:r>
          </a:p>
        </p:txBody>
      </p:sp>
    </p:spTree>
  </p:cSld>
  <p:clrMapOvr>
    <a:masterClrMapping/>
  </p:clrMapOvr>
  <p:transition advTm="3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5" grpId="0" animBg="1"/>
      <p:bldP spid="4" grpId="0" build="allAtOnce"/>
      <p:bldP spid="6" grpId="0" animBg="1"/>
      <p:bldP spid="7" grpId="0" animBg="1"/>
      <p:bldP spid="8" grpId="0" build="allAtOnce"/>
      <p:bldP spid="9" grpId="0" build="allAtOnce"/>
      <p:bldP spid="10" grpId="0" build="allAtOnce"/>
      <p:bldP spid="11" grpId="0" build="allAtOnce"/>
      <p:bldP spid="12" grpId="0" build="allAtOnce"/>
      <p:bldP spid="1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Gracias</a:t>
            </a:r>
          </a:p>
          <a:p>
            <a:pPr algn="ctr">
              <a:buNone/>
            </a:pPr>
            <a:r>
              <a:rPr lang="es-ES" dirty="0" smtClean="0">
                <a:solidFill>
                  <a:schemeClr val="bg1"/>
                </a:solidFill>
              </a:rPr>
              <a:t>Fin</a:t>
            </a:r>
          </a:p>
          <a:p>
            <a:endParaRPr lang="es-ES" dirty="0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293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César Tejedor Villadangos</dc:creator>
  <cp:lastModifiedBy>LCGB</cp:lastModifiedBy>
  <cp:revision>7</cp:revision>
  <dcterms:created xsi:type="dcterms:W3CDTF">2010-05-25T18:28:19Z</dcterms:created>
  <dcterms:modified xsi:type="dcterms:W3CDTF">2010-08-09T03:44:22Z</dcterms:modified>
</cp:coreProperties>
</file>